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18.jpg" ContentType="image/jpg"/>
  <Override PartName="/ppt/media/image21.jpg" ContentType="image/jpg"/>
  <Override PartName="/ppt/media/image24.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1" r:id="rId2"/>
  </p:sldMasterIdLst>
  <p:notesMasterIdLst>
    <p:notesMasterId r:id="rId87"/>
  </p:notesMasterIdLst>
  <p:sldIdLst>
    <p:sldId id="256" r:id="rId3"/>
    <p:sldId id="257" r:id="rId4"/>
    <p:sldId id="262" r:id="rId5"/>
    <p:sldId id="264" r:id="rId6"/>
    <p:sldId id="307" r:id="rId7"/>
    <p:sldId id="308" r:id="rId8"/>
    <p:sldId id="304" r:id="rId9"/>
    <p:sldId id="305" r:id="rId10"/>
    <p:sldId id="306" r:id="rId11"/>
    <p:sldId id="267" r:id="rId12"/>
    <p:sldId id="318" r:id="rId13"/>
    <p:sldId id="319" r:id="rId14"/>
    <p:sldId id="283" r:id="rId15"/>
    <p:sldId id="320" r:id="rId16"/>
    <p:sldId id="321" r:id="rId17"/>
    <p:sldId id="284" r:id="rId18"/>
    <p:sldId id="285" r:id="rId19"/>
    <p:sldId id="322" r:id="rId20"/>
    <p:sldId id="286" r:id="rId21"/>
    <p:sldId id="316" r:id="rId22"/>
    <p:sldId id="317" r:id="rId23"/>
    <p:sldId id="310" r:id="rId24"/>
    <p:sldId id="311" r:id="rId25"/>
    <p:sldId id="312" r:id="rId26"/>
    <p:sldId id="313" r:id="rId27"/>
    <p:sldId id="314" r:id="rId28"/>
    <p:sldId id="315" r:id="rId29"/>
    <p:sldId id="289" r:id="rId30"/>
    <p:sldId id="341" r:id="rId31"/>
    <p:sldId id="323" r:id="rId32"/>
    <p:sldId id="324" r:id="rId33"/>
    <p:sldId id="325" r:id="rId34"/>
    <p:sldId id="263" r:id="rId35"/>
    <p:sldId id="268" r:id="rId36"/>
    <p:sldId id="293" r:id="rId37"/>
    <p:sldId id="294" r:id="rId38"/>
    <p:sldId id="295" r:id="rId39"/>
    <p:sldId id="296" r:id="rId40"/>
    <p:sldId id="297" r:id="rId41"/>
    <p:sldId id="298" r:id="rId42"/>
    <p:sldId id="299" r:id="rId43"/>
    <p:sldId id="300" r:id="rId44"/>
    <p:sldId id="301" r:id="rId45"/>
    <p:sldId id="302" r:id="rId46"/>
    <p:sldId id="303" r:id="rId47"/>
    <p:sldId id="272" r:id="rId48"/>
    <p:sldId id="270" r:id="rId49"/>
    <p:sldId id="276" r:id="rId50"/>
    <p:sldId id="326" r:id="rId51"/>
    <p:sldId id="275" r:id="rId52"/>
    <p:sldId id="274" r:id="rId53"/>
    <p:sldId id="278" r:id="rId54"/>
    <p:sldId id="346" r:id="rId55"/>
    <p:sldId id="344" r:id="rId56"/>
    <p:sldId id="327" r:id="rId57"/>
    <p:sldId id="347" r:id="rId58"/>
    <p:sldId id="348" r:id="rId59"/>
    <p:sldId id="328" r:id="rId60"/>
    <p:sldId id="349" r:id="rId61"/>
    <p:sldId id="350" r:id="rId62"/>
    <p:sldId id="333" r:id="rId63"/>
    <p:sldId id="353" r:id="rId64"/>
    <p:sldId id="351" r:id="rId65"/>
    <p:sldId id="352" r:id="rId66"/>
    <p:sldId id="334" r:id="rId67"/>
    <p:sldId id="357" r:id="rId68"/>
    <p:sldId id="356" r:id="rId69"/>
    <p:sldId id="354" r:id="rId70"/>
    <p:sldId id="355" r:id="rId71"/>
    <p:sldId id="273" r:id="rId72"/>
    <p:sldId id="362" r:id="rId73"/>
    <p:sldId id="279" r:id="rId74"/>
    <p:sldId id="361" r:id="rId75"/>
    <p:sldId id="338" r:id="rId76"/>
    <p:sldId id="363" r:id="rId77"/>
    <p:sldId id="337" r:id="rId78"/>
    <p:sldId id="339" r:id="rId79"/>
    <p:sldId id="364" r:id="rId80"/>
    <p:sldId id="360" r:id="rId81"/>
    <p:sldId id="365" r:id="rId82"/>
    <p:sldId id="366" r:id="rId83"/>
    <p:sldId id="340" r:id="rId84"/>
    <p:sldId id="367" r:id="rId85"/>
    <p:sldId id="336" r:id="rId8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5DE"/>
    <a:srgbClr val="011C73"/>
    <a:srgbClr val="FF750D"/>
    <a:srgbClr val="EA8600"/>
    <a:srgbClr val="FF8F3B"/>
    <a:srgbClr val="A80000"/>
    <a:srgbClr val="2597FF"/>
    <a:srgbClr val="0097CC"/>
    <a:srgbClr val="009A46"/>
    <a:srgbClr val="5B9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5" d="100"/>
          <a:sy n="105" d="100"/>
        </p:scale>
        <p:origin x="1716" y="114"/>
      </p:cViewPr>
      <p:guideLst>
        <p:guide orient="horz" pos="2160"/>
        <p:guide pos="2880"/>
      </p:guideLst>
    </p:cSldViewPr>
  </p:slideViewPr>
  <p:notesTextViewPr>
    <p:cViewPr>
      <p:scale>
        <a:sx n="1" d="1"/>
        <a:sy n="1" d="1"/>
      </p:scale>
      <p:origin x="0" y="0"/>
    </p:cViewPr>
  </p:notesTextViewPr>
  <p:gridSpacing cx="152705" cy="152705"/>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29E140-99B1-43AD-AB2E-04F7947F475B}" type="datetimeFigureOut">
              <a:rPr lang="en-US" smtClean="0"/>
              <a:t>1/5/2024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BD0267-7D40-4072-B03A-0E181F0AEC6E}" type="slidenum">
              <a:rPr lang="en-US" smtClean="0"/>
              <a:t>‹#›</a:t>
            </a:fld>
            <a:endParaRPr lang="en-US"/>
          </a:p>
        </p:txBody>
      </p:sp>
    </p:spTree>
    <p:extLst>
      <p:ext uri="{BB962C8B-B14F-4D97-AF65-F5344CB8AC3E}">
        <p14:creationId xmlns:p14="http://schemas.microsoft.com/office/powerpoint/2010/main" val="2007220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1670" y="1596540"/>
            <a:ext cx="8246070" cy="1679755"/>
          </a:xfrm>
          <a:effectLst/>
        </p:spPr>
        <p:txBody>
          <a:bodyPr>
            <a:normAutofit/>
          </a:bodyPr>
          <a:lstStyle>
            <a:lvl1pPr algn="l">
              <a:defRPr sz="3600">
                <a:solidFill>
                  <a:srgbClr val="0045DE"/>
                </a:solidFill>
                <a:effectLst/>
              </a:defRPr>
            </a:lvl1pPr>
          </a:lstStyle>
          <a:p>
            <a:r>
              <a:rPr lang="en-US" dirty="0" smtClean="0"/>
              <a:t>Click to edit </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601670" y="4650640"/>
            <a:ext cx="8246070" cy="1374345"/>
          </a:xfrm>
        </p:spPr>
        <p:txBody>
          <a:bodyPr>
            <a:normAutofit/>
          </a:bodyPr>
          <a:lstStyle>
            <a:lvl1pPr marL="0" indent="0" algn="l">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a:t>
            </a:r>
          </a:p>
          <a:p>
            <a:r>
              <a:rPr lang="en-US" dirty="0" smtClean="0"/>
              <a:t>Master subtitle style</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1/5/2024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325387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7760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074F12-AA26-4AC8-9962-C36BB8F32554}" type="datetimeFigureOut">
              <a:rPr lang="en-US" smtClean="0"/>
              <a:pPr/>
              <a:t>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428665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074F12-AA26-4AC8-9962-C36BB8F32554}" type="datetimeFigureOut">
              <a:rPr lang="en-US" smtClean="0"/>
              <a:pPr/>
              <a:t>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893609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9ED013E-C24B-48A7-A06D-01A5E2E4A0C1}" type="datetimeFigureOut">
              <a:rPr lang="en-US" smtClean="0"/>
              <a:t>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859BA-A631-4011-B623-D6CC9C150E8E}" type="slidenum">
              <a:rPr lang="en-US" smtClean="0"/>
              <a:t>‹#›</a:t>
            </a:fld>
            <a:endParaRPr lang="en-US"/>
          </a:p>
        </p:txBody>
      </p:sp>
    </p:spTree>
    <p:extLst>
      <p:ext uri="{BB962C8B-B14F-4D97-AF65-F5344CB8AC3E}">
        <p14:creationId xmlns:p14="http://schemas.microsoft.com/office/powerpoint/2010/main" val="12680472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ED013E-C24B-48A7-A06D-01A5E2E4A0C1}" type="datetimeFigureOut">
              <a:rPr lang="en-US" smtClean="0"/>
              <a:t>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859BA-A631-4011-B623-D6CC9C150E8E}" type="slidenum">
              <a:rPr lang="en-US" smtClean="0"/>
              <a:t>‹#›</a:t>
            </a:fld>
            <a:endParaRPr lang="en-US"/>
          </a:p>
        </p:txBody>
      </p:sp>
    </p:spTree>
    <p:extLst>
      <p:ext uri="{BB962C8B-B14F-4D97-AF65-F5344CB8AC3E}">
        <p14:creationId xmlns:p14="http://schemas.microsoft.com/office/powerpoint/2010/main" val="848535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ED013E-C24B-48A7-A06D-01A5E2E4A0C1}" type="datetimeFigureOut">
              <a:rPr lang="en-US" smtClean="0"/>
              <a:t>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859BA-A631-4011-B623-D6CC9C150E8E}" type="slidenum">
              <a:rPr lang="en-US" smtClean="0"/>
              <a:t>‹#›</a:t>
            </a:fld>
            <a:endParaRPr lang="en-US"/>
          </a:p>
        </p:txBody>
      </p:sp>
    </p:spTree>
    <p:extLst>
      <p:ext uri="{BB962C8B-B14F-4D97-AF65-F5344CB8AC3E}">
        <p14:creationId xmlns:p14="http://schemas.microsoft.com/office/powerpoint/2010/main" val="3093171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9ED013E-C24B-48A7-A06D-01A5E2E4A0C1}" type="datetimeFigureOut">
              <a:rPr lang="en-US" smtClean="0"/>
              <a:t>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859BA-A631-4011-B623-D6CC9C150E8E}" type="slidenum">
              <a:rPr lang="en-US" smtClean="0"/>
              <a:t>‹#›</a:t>
            </a:fld>
            <a:endParaRPr lang="en-US"/>
          </a:p>
        </p:txBody>
      </p:sp>
    </p:spTree>
    <p:extLst>
      <p:ext uri="{BB962C8B-B14F-4D97-AF65-F5344CB8AC3E}">
        <p14:creationId xmlns:p14="http://schemas.microsoft.com/office/powerpoint/2010/main" val="25319136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9ED013E-C24B-48A7-A06D-01A5E2E4A0C1}" type="datetimeFigureOut">
              <a:rPr lang="en-US" smtClean="0"/>
              <a:t>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859BA-A631-4011-B623-D6CC9C150E8E}" type="slidenum">
              <a:rPr lang="en-US" smtClean="0"/>
              <a:t>‹#›</a:t>
            </a:fld>
            <a:endParaRPr lang="en-US"/>
          </a:p>
        </p:txBody>
      </p:sp>
    </p:spTree>
    <p:extLst>
      <p:ext uri="{BB962C8B-B14F-4D97-AF65-F5344CB8AC3E}">
        <p14:creationId xmlns:p14="http://schemas.microsoft.com/office/powerpoint/2010/main" val="3134515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9ED013E-C24B-48A7-A06D-01A5E2E4A0C1}" type="datetimeFigureOut">
              <a:rPr lang="en-US" smtClean="0"/>
              <a:t>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859BA-A631-4011-B623-D6CC9C150E8E}" type="slidenum">
              <a:rPr lang="en-US" smtClean="0"/>
              <a:t>‹#›</a:t>
            </a:fld>
            <a:endParaRPr lang="en-US"/>
          </a:p>
        </p:txBody>
      </p:sp>
    </p:spTree>
    <p:extLst>
      <p:ext uri="{BB962C8B-B14F-4D97-AF65-F5344CB8AC3E}">
        <p14:creationId xmlns:p14="http://schemas.microsoft.com/office/powerpoint/2010/main" val="914674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ED013E-C24B-48A7-A06D-01A5E2E4A0C1}" type="datetimeFigureOut">
              <a:rPr lang="en-US" smtClean="0"/>
              <a:t>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859BA-A631-4011-B623-D6CC9C150E8E}" type="slidenum">
              <a:rPr lang="en-US" smtClean="0"/>
              <a:t>‹#›</a:t>
            </a:fld>
            <a:endParaRPr lang="en-US"/>
          </a:p>
        </p:txBody>
      </p:sp>
    </p:spTree>
    <p:extLst>
      <p:ext uri="{BB962C8B-B14F-4D97-AF65-F5344CB8AC3E}">
        <p14:creationId xmlns:p14="http://schemas.microsoft.com/office/powerpoint/2010/main" val="4022201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1670" y="374900"/>
            <a:ext cx="7940660" cy="610820"/>
          </a:xfrm>
        </p:spPr>
        <p:txBody>
          <a:bodyPr>
            <a:normAutofit/>
          </a:bodyPr>
          <a:lstStyle>
            <a:lvl1pPr algn="l">
              <a:defRPr sz="3600">
                <a:solidFill>
                  <a:srgbClr val="0045DE"/>
                </a:solidFill>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601670" y="1596540"/>
            <a:ext cx="7940661" cy="4733855"/>
          </a:xfrm>
        </p:spPr>
        <p:txBody>
          <a:bodyPr/>
          <a:lstStyle>
            <a:lvl1pPr algn="l">
              <a:defRPr sz="2800">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644713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ED013E-C24B-48A7-A06D-01A5E2E4A0C1}" type="datetimeFigureOut">
              <a:rPr lang="en-US" smtClean="0"/>
              <a:t>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859BA-A631-4011-B623-D6CC9C150E8E}" type="slidenum">
              <a:rPr lang="en-US" smtClean="0"/>
              <a:t>‹#›</a:t>
            </a:fld>
            <a:endParaRPr lang="en-US"/>
          </a:p>
        </p:txBody>
      </p:sp>
    </p:spTree>
    <p:extLst>
      <p:ext uri="{BB962C8B-B14F-4D97-AF65-F5344CB8AC3E}">
        <p14:creationId xmlns:p14="http://schemas.microsoft.com/office/powerpoint/2010/main" val="16248901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ED013E-C24B-48A7-A06D-01A5E2E4A0C1}" type="datetimeFigureOut">
              <a:rPr lang="en-US" smtClean="0"/>
              <a:t>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859BA-A631-4011-B623-D6CC9C150E8E}" type="slidenum">
              <a:rPr lang="en-US" smtClean="0"/>
              <a:t>‹#›</a:t>
            </a:fld>
            <a:endParaRPr lang="en-US"/>
          </a:p>
        </p:txBody>
      </p:sp>
    </p:spTree>
    <p:extLst>
      <p:ext uri="{BB962C8B-B14F-4D97-AF65-F5344CB8AC3E}">
        <p14:creationId xmlns:p14="http://schemas.microsoft.com/office/powerpoint/2010/main" val="9881340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ED013E-C24B-48A7-A06D-01A5E2E4A0C1}" type="datetimeFigureOut">
              <a:rPr lang="en-US" smtClean="0"/>
              <a:t>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859BA-A631-4011-B623-D6CC9C150E8E}" type="slidenum">
              <a:rPr lang="en-US" smtClean="0"/>
              <a:t>‹#›</a:t>
            </a:fld>
            <a:endParaRPr lang="en-US"/>
          </a:p>
        </p:txBody>
      </p:sp>
    </p:spTree>
    <p:extLst>
      <p:ext uri="{BB962C8B-B14F-4D97-AF65-F5344CB8AC3E}">
        <p14:creationId xmlns:p14="http://schemas.microsoft.com/office/powerpoint/2010/main" val="26214061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ED013E-C24B-48A7-A06D-01A5E2E4A0C1}" type="datetimeFigureOut">
              <a:rPr lang="en-US" smtClean="0"/>
              <a:t>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859BA-A631-4011-B623-D6CC9C150E8E}" type="slidenum">
              <a:rPr lang="en-US" smtClean="0"/>
              <a:t>‹#›</a:t>
            </a:fld>
            <a:endParaRPr lang="en-US"/>
          </a:p>
        </p:txBody>
      </p:sp>
    </p:spTree>
    <p:extLst>
      <p:ext uri="{BB962C8B-B14F-4D97-AF65-F5344CB8AC3E}">
        <p14:creationId xmlns:p14="http://schemas.microsoft.com/office/powerpoint/2010/main" val="40738702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9ED013E-C24B-48A7-A06D-01A5E2E4A0C1}" type="datetimeFigureOut">
              <a:rPr lang="en-US" smtClean="0"/>
              <a:t>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859BA-A631-4011-B623-D6CC9C150E8E}" type="slidenum">
              <a:rPr lang="en-US" smtClean="0"/>
              <a:t>‹#›</a:t>
            </a:fld>
            <a:endParaRPr lang="en-US"/>
          </a:p>
        </p:txBody>
      </p:sp>
    </p:spTree>
    <p:extLst>
      <p:ext uri="{BB962C8B-B14F-4D97-AF65-F5344CB8AC3E}">
        <p14:creationId xmlns:p14="http://schemas.microsoft.com/office/powerpoint/2010/main" val="1942578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3309" y="535626"/>
            <a:ext cx="6719020" cy="763525"/>
          </a:xfrm>
        </p:spPr>
        <p:txBody>
          <a:bodyPr>
            <a:normAutofit/>
          </a:bodyPr>
          <a:lstStyle>
            <a:lvl1pPr algn="l">
              <a:defRPr sz="3600">
                <a:solidFill>
                  <a:srgbClr val="0045DE"/>
                </a:solidFill>
                <a:effectLst>
                  <a:outerShdw blurRad="50800" dist="38100" dir="2700000" algn="tl" rotWithShape="0">
                    <a:prstClr val="black">
                      <a:alpha val="60000"/>
                    </a:prst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1823310" y="1451856"/>
            <a:ext cx="6719020" cy="4275740"/>
          </a:xfrm>
        </p:spPr>
        <p:txBody>
          <a:bodyPr/>
          <a:lstStyle>
            <a:lvl1pPr>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2939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86344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33014"/>
            <a:ext cx="8229600" cy="58462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074F12-AA26-4AC8-9962-C36BB8F32554}" type="datetimeFigureOut">
              <a:rPr lang="en-US" smtClean="0"/>
              <a:pPr/>
              <a:t>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55679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48965" y="374900"/>
            <a:ext cx="8229600" cy="532180"/>
          </a:xfrm>
        </p:spPr>
        <p:txBody>
          <a:bodyPr>
            <a:normAutofit/>
          </a:bodyPr>
          <a:lstStyle>
            <a:lvl1pPr algn="l">
              <a:defRPr sz="3600">
                <a:solidFill>
                  <a:srgbClr val="0045DE"/>
                </a:solidFill>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48966" y="2100645"/>
            <a:ext cx="4123034" cy="571629"/>
          </a:xfrm>
        </p:spPr>
        <p:txBody>
          <a:bodyPr anchor="b"/>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48965" y="2824981"/>
            <a:ext cx="4123035" cy="3035058"/>
          </a:xfrm>
        </p:spPr>
        <p:txBody>
          <a:bodyPr/>
          <a:lstStyle>
            <a:lvl1pPr algn="ctr">
              <a:defRPr sz="24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572001" y="2100646"/>
            <a:ext cx="4106566" cy="571630"/>
          </a:xfrm>
        </p:spPr>
        <p:txBody>
          <a:bodyPr anchor="b"/>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572000" y="2824982"/>
            <a:ext cx="4106566" cy="3035058"/>
          </a:xfrm>
        </p:spPr>
        <p:txBody>
          <a:bodyPr/>
          <a:lstStyle>
            <a:lvl1pPr algn="ctr">
              <a:defRPr sz="24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53074F12-AA26-4AC8-9962-C36BB8F32554}" type="datetimeFigureOut">
              <a:rPr lang="en-US" smtClean="0"/>
              <a:pPr/>
              <a:t>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12291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074F12-AA26-4AC8-9962-C36BB8F32554}" type="datetimeFigureOut">
              <a:rPr lang="en-US" smtClean="0"/>
              <a:pPr/>
              <a:t>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02977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251864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17445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74F12-AA26-4AC8-9962-C36BB8F32554}" type="datetimeFigureOut">
              <a:rPr lang="en-US" smtClean="0"/>
              <a:pPr/>
              <a:t>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a:t>
            </a:fld>
            <a:endParaRPr lang="en-US"/>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ED013E-C24B-48A7-A06D-01A5E2E4A0C1}" type="datetimeFigureOut">
              <a:rPr lang="en-US" smtClean="0"/>
              <a:t>1/5/2024</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859BA-A631-4011-B623-D6CC9C150E8E}" type="slidenum">
              <a:rPr lang="en-US" smtClean="0"/>
              <a:t>‹#›</a:t>
            </a:fld>
            <a:endParaRPr lang="en-US"/>
          </a:p>
        </p:txBody>
      </p:sp>
    </p:spTree>
    <p:extLst>
      <p:ext uri="{BB962C8B-B14F-4D97-AF65-F5344CB8AC3E}">
        <p14:creationId xmlns:p14="http://schemas.microsoft.com/office/powerpoint/2010/main" val="25291600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6.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3.xml"/><Relationship Id="rId5" Type="http://schemas.openxmlformats.org/officeDocument/2006/relationships/image" Target="../media/image33.jp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cpr.heart.org/en/" TargetMode="External"/><Relationship Id="rId2" Type="http://schemas.openxmlformats.org/officeDocument/2006/relationships/hyperlink" Target="https://www.redcross.org/take-a-class/cpr/cpr-training" TargetMode="External"/><Relationship Id="rId1" Type="http://schemas.openxmlformats.org/officeDocument/2006/relationships/slideLayout" Target="../slideLayouts/slideLayout3.xml"/><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3.xml"/><Relationship Id="rId5" Type="http://schemas.openxmlformats.org/officeDocument/2006/relationships/image" Target="../media/image66.jpg"/><Relationship Id="rId4" Type="http://schemas.openxmlformats.org/officeDocument/2006/relationships/image" Target="../media/image65.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1670" y="1596540"/>
            <a:ext cx="8392900" cy="1527050"/>
          </a:xfrm>
        </p:spPr>
        <p:txBody>
          <a:bodyPr>
            <a:noAutofit/>
          </a:bodyPr>
          <a:lstStyle/>
          <a:p>
            <a:r>
              <a:rPr lang="en-US" dirty="0" smtClean="0">
                <a:effectLst>
                  <a:outerShdw blurRad="38100" dist="38100" dir="2700000" algn="tl">
                    <a:srgbClr val="000000">
                      <a:alpha val="43137"/>
                    </a:srgbClr>
                  </a:outerShdw>
                </a:effectLst>
              </a:rPr>
              <a:t>Scuba Diving </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Merit Badge</a:t>
            </a:r>
            <a:endParaRPr lang="en-US"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693205" y="4192525"/>
            <a:ext cx="8398775" cy="1527050"/>
          </a:xfrm>
        </p:spPr>
        <p:txBody>
          <a:bodyPr>
            <a:noAutofit/>
          </a:bodyPr>
          <a:lstStyle/>
          <a:p>
            <a:r>
              <a:rPr lang="en-US" dirty="0" smtClean="0">
                <a:effectLst>
                  <a:outerShdw blurRad="38100" dist="38100" dir="2700000" algn="tl">
                    <a:srgbClr val="000000">
                      <a:alpha val="43137"/>
                    </a:srgbClr>
                  </a:outerShdw>
                </a:effectLst>
              </a:rPr>
              <a:t>Troop 344/9344</a:t>
            </a:r>
          </a:p>
          <a:p>
            <a:r>
              <a:rPr lang="en-US" dirty="0" smtClean="0">
                <a:effectLst>
                  <a:outerShdw blurRad="38100" dist="38100" dir="2700000" algn="tl">
                    <a:srgbClr val="000000">
                      <a:alpha val="43137"/>
                    </a:srgbClr>
                  </a:outerShdw>
                </a:effectLst>
              </a:rPr>
              <a:t>Pemberville, OH</a:t>
            </a:r>
            <a:endParaRPr lang="en-US"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0360" y="1749245"/>
            <a:ext cx="1182232" cy="1221640"/>
          </a:xfrm>
          <a:prstGeom prst="rect">
            <a:avLst/>
          </a:prstGeom>
        </p:spPr>
      </p:pic>
    </p:spTree>
    <p:extLst>
      <p:ext uri="{BB962C8B-B14F-4D97-AF65-F5344CB8AC3E}">
        <p14:creationId xmlns:p14="http://schemas.microsoft.com/office/powerpoint/2010/main" val="363920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Squeezes</a:t>
            </a:r>
            <a:endParaRPr lang="en-US" dirty="0"/>
          </a:p>
        </p:txBody>
      </p:sp>
      <p:sp>
        <p:nvSpPr>
          <p:cNvPr id="3" name="Content Placeholder 2"/>
          <p:cNvSpPr>
            <a:spLocks noGrp="1"/>
          </p:cNvSpPr>
          <p:nvPr>
            <p:ph idx="1"/>
          </p:nvPr>
        </p:nvSpPr>
        <p:spPr>
          <a:xfrm>
            <a:off x="1823309" y="1443835"/>
            <a:ext cx="4275741" cy="3049634"/>
          </a:xfrm>
        </p:spPr>
        <p:txBody>
          <a:bodyPr>
            <a:normAutofit/>
          </a:bodyPr>
          <a:lstStyle/>
          <a:p>
            <a:r>
              <a:rPr lang="en-US" sz="2000" dirty="0" smtClean="0"/>
              <a:t>Natural air spaces such as the sinuses, ears, or diving masks respond readily to the underwater environment as long as you equalize them to the surrounding pressure.</a:t>
            </a:r>
          </a:p>
          <a:p>
            <a:r>
              <a:rPr lang="en-US" sz="2000" dirty="0" smtClean="0"/>
              <a:t>A scuba diver’s tissues may be injured if he fails to equalize these air spaces while descending or ascending.</a:t>
            </a:r>
            <a:endParaRPr lang="en-US" sz="2000" dirty="0"/>
          </a:p>
        </p:txBody>
      </p:sp>
      <p:sp>
        <p:nvSpPr>
          <p:cNvPr id="5" name="Content Placeholder 2"/>
          <p:cNvSpPr txBox="1">
            <a:spLocks/>
          </p:cNvSpPr>
          <p:nvPr/>
        </p:nvSpPr>
        <p:spPr>
          <a:xfrm>
            <a:off x="1823309" y="4344622"/>
            <a:ext cx="6871726" cy="198577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smtClean="0"/>
              <a:t>Any air space can suffer a pressure injury during ascent or descent.</a:t>
            </a:r>
          </a:p>
          <a:p>
            <a:r>
              <a:rPr lang="en-US" sz="2000" dirty="0" smtClean="0"/>
              <a:t>Descending pressure injuries are called squeezes.</a:t>
            </a:r>
          </a:p>
          <a:p>
            <a:r>
              <a:rPr lang="en-US" sz="2000" dirty="0" smtClean="0"/>
              <a:t>Ascending pressure injuries are called reverse squeezes</a:t>
            </a:r>
          </a:p>
          <a:p>
            <a:r>
              <a:rPr lang="en-US" sz="2000" dirty="0" smtClean="0"/>
              <a:t>A scuba diver may be injured if he fails to equalize these air spaces while descending or </a:t>
            </a:r>
            <a:r>
              <a:rPr lang="en-US" sz="2000" dirty="0"/>
              <a:t>ascending.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9050" y="1400250"/>
            <a:ext cx="2899874" cy="2899874"/>
          </a:xfrm>
          <a:prstGeom prst="rect">
            <a:avLst/>
          </a:prstGeom>
        </p:spPr>
      </p:pic>
    </p:spTree>
    <p:extLst>
      <p:ext uri="{BB962C8B-B14F-4D97-AF65-F5344CB8AC3E}">
        <p14:creationId xmlns:p14="http://schemas.microsoft.com/office/powerpoint/2010/main" val="2380197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Squeezes</a:t>
            </a:r>
            <a:endParaRPr lang="en-US" dirty="0"/>
          </a:p>
        </p:txBody>
      </p:sp>
      <p:sp>
        <p:nvSpPr>
          <p:cNvPr id="3" name="Content Placeholder 2"/>
          <p:cNvSpPr>
            <a:spLocks noGrp="1"/>
          </p:cNvSpPr>
          <p:nvPr>
            <p:ph idx="1"/>
          </p:nvPr>
        </p:nvSpPr>
        <p:spPr>
          <a:xfrm>
            <a:off x="1823310" y="1451856"/>
            <a:ext cx="3359510" cy="5031244"/>
          </a:xfrm>
        </p:spPr>
        <p:txBody>
          <a:bodyPr>
            <a:normAutofit/>
          </a:bodyPr>
          <a:lstStyle/>
          <a:p>
            <a:r>
              <a:rPr lang="en-US" sz="2000" dirty="0" smtClean="0"/>
              <a:t>You can easily avoid these pressure injuries by equalizing early and often.</a:t>
            </a:r>
          </a:p>
          <a:p>
            <a:r>
              <a:rPr lang="en-US" sz="2000" dirty="0" smtClean="0"/>
              <a:t>The specific techniques to use to avoid squeezes will be discussed in your scuba certification classes.</a:t>
            </a:r>
          </a:p>
          <a:p>
            <a:r>
              <a:rPr lang="en-US" sz="2000" dirty="0" smtClean="0"/>
              <a:t>If you get a sinus squeeze, see a doctor if you experience significant pain, pain over a long period of time, or complications in healing.</a:t>
            </a:r>
            <a:endParaRPr lang="en-US" sz="20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5525" y="1596540"/>
            <a:ext cx="3657726" cy="2595985"/>
          </a:xfrm>
          <a:prstGeom prst="rect">
            <a:avLst/>
          </a:prstGeom>
        </p:spPr>
      </p:pic>
    </p:spTree>
    <p:extLst>
      <p:ext uri="{BB962C8B-B14F-4D97-AF65-F5344CB8AC3E}">
        <p14:creationId xmlns:p14="http://schemas.microsoft.com/office/powerpoint/2010/main" val="2661834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3310" y="222195"/>
            <a:ext cx="6719020" cy="763525"/>
          </a:xfrm>
        </p:spPr>
        <p:txBody>
          <a:bodyPr/>
          <a:lstStyle/>
          <a:p>
            <a:r>
              <a:rPr lang="en-US" dirty="0" smtClean="0"/>
              <a:t>Decompression Illness</a:t>
            </a:r>
            <a:endParaRPr lang="en-US" dirty="0"/>
          </a:p>
        </p:txBody>
      </p:sp>
      <p:sp>
        <p:nvSpPr>
          <p:cNvPr id="3" name="Content Placeholder 2"/>
          <p:cNvSpPr>
            <a:spLocks noGrp="1"/>
          </p:cNvSpPr>
          <p:nvPr>
            <p:ph idx="1"/>
          </p:nvPr>
        </p:nvSpPr>
        <p:spPr>
          <a:xfrm>
            <a:off x="1823309" y="985720"/>
            <a:ext cx="6871725" cy="5802790"/>
          </a:xfrm>
        </p:spPr>
        <p:txBody>
          <a:bodyPr>
            <a:normAutofit fontScale="70000" lnSpcReduction="20000"/>
          </a:bodyPr>
          <a:lstStyle/>
          <a:p>
            <a:r>
              <a:rPr lang="en-US" dirty="0" smtClean="0"/>
              <a:t>One type of decompression illness is decompression sickness.</a:t>
            </a:r>
          </a:p>
          <a:p>
            <a:r>
              <a:rPr lang="en-US" dirty="0" smtClean="0"/>
              <a:t>Decompression sickness may occur when a diver exceeds time limits for specific depths as set forth by dive tables.</a:t>
            </a:r>
          </a:p>
          <a:p>
            <a:r>
              <a:rPr lang="en-US" dirty="0" smtClean="0"/>
              <a:t>Upon a too rapid ascent, nitrogen separates </a:t>
            </a:r>
            <a:r>
              <a:rPr lang="en-US" dirty="0"/>
              <a:t>out of your blood and forms bubbles in your tissues or blood. </a:t>
            </a:r>
            <a:endParaRPr lang="en-US" dirty="0" smtClean="0"/>
          </a:p>
          <a:p>
            <a:pPr lvl="1"/>
            <a:r>
              <a:rPr lang="en-US" dirty="0" smtClean="0"/>
              <a:t>It </a:t>
            </a:r>
            <a:r>
              <a:rPr lang="en-US" dirty="0"/>
              <a:t>is these nitrogen bubbles that cause decompression sickness. </a:t>
            </a:r>
            <a:endParaRPr lang="en-US" dirty="0" smtClean="0"/>
          </a:p>
          <a:p>
            <a:pPr lvl="1"/>
            <a:r>
              <a:rPr lang="en-US" dirty="0" smtClean="0"/>
              <a:t>The </a:t>
            </a:r>
            <a:r>
              <a:rPr lang="en-US" dirty="0"/>
              <a:t>condition is called the bends because the joint and bone pains can be so severe they double you over.</a:t>
            </a:r>
            <a:endParaRPr lang="en-US" dirty="0" smtClean="0"/>
          </a:p>
          <a:p>
            <a:r>
              <a:rPr lang="en-US" dirty="0"/>
              <a:t>Symptoms of decompression sickness include:</a:t>
            </a:r>
          </a:p>
          <a:p>
            <a:pPr lvl="1"/>
            <a:r>
              <a:rPr lang="en-US" sz="2600" dirty="0"/>
              <a:t>joint pain</a:t>
            </a:r>
          </a:p>
          <a:p>
            <a:pPr lvl="1"/>
            <a:r>
              <a:rPr lang="en-US" sz="2600" dirty="0"/>
              <a:t>dizziness</a:t>
            </a:r>
          </a:p>
          <a:p>
            <a:pPr lvl="1"/>
            <a:r>
              <a:rPr lang="en-US" sz="2600" dirty="0"/>
              <a:t>headache</a:t>
            </a:r>
          </a:p>
          <a:p>
            <a:pPr lvl="1"/>
            <a:r>
              <a:rPr lang="en-US" sz="2600" dirty="0"/>
              <a:t>difficulty thinking clearly</a:t>
            </a:r>
          </a:p>
          <a:p>
            <a:pPr lvl="1"/>
            <a:r>
              <a:rPr lang="en-US" sz="2600" dirty="0"/>
              <a:t>extreme fatigue</a:t>
            </a:r>
          </a:p>
          <a:p>
            <a:pPr lvl="1"/>
            <a:r>
              <a:rPr lang="en-US" sz="2600" dirty="0"/>
              <a:t>tingling or numbness</a:t>
            </a:r>
          </a:p>
          <a:p>
            <a:pPr lvl="1"/>
            <a:r>
              <a:rPr lang="en-US" sz="2600" dirty="0"/>
              <a:t>weakness in arms or legs</a:t>
            </a:r>
          </a:p>
          <a:p>
            <a:pPr lvl="1"/>
            <a:r>
              <a:rPr lang="en-US" sz="2600" dirty="0"/>
              <a:t>a skin rash</a:t>
            </a:r>
            <a:r>
              <a:rPr lang="en-US" sz="2600" dirty="0" smtClean="0"/>
              <a:t>.</a:t>
            </a:r>
            <a:endParaRPr lang="en-US" sz="26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0935" y="4039820"/>
            <a:ext cx="2582077" cy="2319835"/>
          </a:xfrm>
          <a:prstGeom prst="rect">
            <a:avLst/>
          </a:prstGeom>
        </p:spPr>
      </p:pic>
    </p:spTree>
    <p:extLst>
      <p:ext uri="{BB962C8B-B14F-4D97-AF65-F5344CB8AC3E}">
        <p14:creationId xmlns:p14="http://schemas.microsoft.com/office/powerpoint/2010/main" val="2002890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3310" y="222195"/>
            <a:ext cx="6719020" cy="763525"/>
          </a:xfrm>
        </p:spPr>
        <p:txBody>
          <a:bodyPr/>
          <a:lstStyle/>
          <a:p>
            <a:r>
              <a:rPr lang="en-US" dirty="0" smtClean="0"/>
              <a:t>Decompression Illness</a:t>
            </a:r>
            <a:endParaRPr lang="en-US" dirty="0"/>
          </a:p>
        </p:txBody>
      </p:sp>
      <p:sp>
        <p:nvSpPr>
          <p:cNvPr id="3" name="Content Placeholder 2"/>
          <p:cNvSpPr>
            <a:spLocks noGrp="1"/>
          </p:cNvSpPr>
          <p:nvPr>
            <p:ph idx="1"/>
          </p:nvPr>
        </p:nvSpPr>
        <p:spPr>
          <a:xfrm>
            <a:off x="1517900" y="985720"/>
            <a:ext cx="4428445" cy="5642065"/>
          </a:xfrm>
        </p:spPr>
        <p:txBody>
          <a:bodyPr>
            <a:normAutofit fontScale="77500" lnSpcReduction="20000"/>
          </a:bodyPr>
          <a:lstStyle/>
          <a:p>
            <a:r>
              <a:rPr lang="en-US" dirty="0" smtClean="0"/>
              <a:t>A second type of decompression sickness is lung overexpansion.</a:t>
            </a:r>
          </a:p>
          <a:p>
            <a:r>
              <a:rPr lang="en-US" dirty="0" smtClean="0"/>
              <a:t>Lung overexpansion injuries may result if a diver fails to breathe normally or exhale during an ascent.</a:t>
            </a:r>
          </a:p>
          <a:p>
            <a:r>
              <a:rPr lang="en-US" dirty="0" smtClean="0"/>
              <a:t>Symptoms include:</a:t>
            </a:r>
          </a:p>
          <a:p>
            <a:pPr lvl="1" eaLnBrk="0" fontAlgn="base" hangingPunct="0">
              <a:spcBef>
                <a:spcPct val="0"/>
              </a:spcBef>
              <a:spcAft>
                <a:spcPct val="0"/>
              </a:spcAft>
            </a:pPr>
            <a:r>
              <a:rPr lang="en-US" altLang="en-US" sz="2300" dirty="0" smtClean="0"/>
              <a:t>Blueness </a:t>
            </a:r>
            <a:r>
              <a:rPr lang="en-US" altLang="en-US" sz="2300" dirty="0"/>
              <a:t>in the lips (cyanosis) </a:t>
            </a:r>
          </a:p>
          <a:p>
            <a:pPr lvl="1" eaLnBrk="0" fontAlgn="base" hangingPunct="0">
              <a:spcBef>
                <a:spcPct val="0"/>
              </a:spcBef>
              <a:spcAft>
                <a:spcPct val="0"/>
              </a:spcAft>
            </a:pPr>
            <a:r>
              <a:rPr lang="en-US" altLang="en-US" sz="2300" dirty="0"/>
              <a:t>Change in voice </a:t>
            </a:r>
          </a:p>
          <a:p>
            <a:pPr lvl="1" eaLnBrk="0" fontAlgn="base" hangingPunct="0">
              <a:spcBef>
                <a:spcPct val="0"/>
              </a:spcBef>
              <a:spcAft>
                <a:spcPct val="0"/>
              </a:spcAft>
            </a:pPr>
            <a:r>
              <a:rPr lang="en-US" altLang="en-US" sz="2300" dirty="0"/>
              <a:t>Confusion </a:t>
            </a:r>
          </a:p>
          <a:p>
            <a:pPr lvl="1" eaLnBrk="0" fontAlgn="base" hangingPunct="0">
              <a:spcBef>
                <a:spcPct val="0"/>
              </a:spcBef>
              <a:spcAft>
                <a:spcPct val="0"/>
              </a:spcAft>
            </a:pPr>
            <a:r>
              <a:rPr lang="en-US" altLang="en-US" sz="2300" dirty="0"/>
              <a:t>Convulsion </a:t>
            </a:r>
          </a:p>
          <a:p>
            <a:pPr lvl="1" eaLnBrk="0" fontAlgn="base" hangingPunct="0">
              <a:spcBef>
                <a:spcPct val="0"/>
              </a:spcBef>
              <a:spcAft>
                <a:spcPct val="0"/>
              </a:spcAft>
            </a:pPr>
            <a:r>
              <a:rPr lang="en-US" altLang="en-US" sz="2300" dirty="0"/>
              <a:t>Dizziness </a:t>
            </a:r>
          </a:p>
          <a:p>
            <a:pPr lvl="1" eaLnBrk="0" fontAlgn="base" hangingPunct="0">
              <a:spcBef>
                <a:spcPct val="0"/>
              </a:spcBef>
              <a:spcAft>
                <a:spcPct val="0"/>
              </a:spcAft>
            </a:pPr>
            <a:r>
              <a:rPr lang="en-US" altLang="en-US" sz="2300" dirty="0"/>
              <a:t>Dyspnea (shallow, </a:t>
            </a:r>
            <a:r>
              <a:rPr lang="en-US" altLang="en-US" sz="2300" dirty="0" smtClean="0"/>
              <a:t>labored</a:t>
            </a:r>
            <a:r>
              <a:rPr lang="en-US" altLang="en-US" sz="2300" dirty="0"/>
              <a:t>, breathing) </a:t>
            </a:r>
          </a:p>
          <a:p>
            <a:pPr lvl="1" eaLnBrk="0" fontAlgn="base" hangingPunct="0">
              <a:spcBef>
                <a:spcPct val="0"/>
              </a:spcBef>
              <a:spcAft>
                <a:spcPct val="0"/>
              </a:spcAft>
            </a:pPr>
            <a:r>
              <a:rPr lang="en-US" altLang="en-US" sz="2300" dirty="0"/>
              <a:t>Heavy chest pain </a:t>
            </a:r>
          </a:p>
          <a:p>
            <a:pPr lvl="1" eaLnBrk="0" fontAlgn="base" hangingPunct="0">
              <a:spcBef>
                <a:spcPct val="0"/>
              </a:spcBef>
              <a:spcAft>
                <a:spcPct val="0"/>
              </a:spcAft>
            </a:pPr>
            <a:r>
              <a:rPr lang="en-US" altLang="en-US" sz="2300" dirty="0"/>
              <a:t>Hemoptysis (coughing up blood) </a:t>
            </a:r>
          </a:p>
          <a:p>
            <a:pPr lvl="1" eaLnBrk="0" fontAlgn="base" hangingPunct="0">
              <a:spcBef>
                <a:spcPct val="0"/>
              </a:spcBef>
              <a:spcAft>
                <a:spcPct val="0"/>
              </a:spcAft>
            </a:pPr>
            <a:r>
              <a:rPr lang="en-US" altLang="en-US" sz="2300" dirty="0"/>
              <a:t>Loss of vision </a:t>
            </a:r>
          </a:p>
          <a:p>
            <a:pPr lvl="1" eaLnBrk="0" fontAlgn="base" hangingPunct="0">
              <a:spcBef>
                <a:spcPct val="0"/>
              </a:spcBef>
              <a:spcAft>
                <a:spcPct val="0"/>
              </a:spcAft>
            </a:pPr>
            <a:r>
              <a:rPr lang="en-US" altLang="en-US" sz="2300" dirty="0"/>
              <a:t>Stroke or paralysis (particularly on one side of the body) </a:t>
            </a:r>
          </a:p>
          <a:p>
            <a:pPr lvl="1" eaLnBrk="0" fontAlgn="base" hangingPunct="0">
              <a:spcBef>
                <a:spcPct val="0"/>
              </a:spcBef>
              <a:spcAft>
                <a:spcPct val="0"/>
              </a:spcAft>
            </a:pPr>
            <a:r>
              <a:rPr lang="en-US" altLang="en-US" sz="2300" dirty="0"/>
              <a:t>Vomiting </a:t>
            </a:r>
          </a:p>
          <a:p>
            <a:pPr lvl="1" eaLnBrk="0" fontAlgn="base" hangingPunct="0">
              <a:spcBef>
                <a:spcPct val="0"/>
              </a:spcBef>
              <a:spcAft>
                <a:spcPct val="0"/>
              </a:spcAft>
            </a:pPr>
            <a:r>
              <a:rPr lang="en-US" altLang="en-US" sz="2300" dirty="0"/>
              <a:t>Unconsciousness (e.g. due to cardiac arrest) </a:t>
            </a:r>
          </a:p>
          <a:p>
            <a:endParaRPr lang="en-US" sz="2200" dirty="0"/>
          </a:p>
        </p:txBody>
      </p:sp>
      <p:pic>
        <p:nvPicPr>
          <p:cNvPr id="9" name="Picture 8"/>
          <p:cNvPicPr>
            <a:picLocks noChangeAspect="1"/>
          </p:cNvPicPr>
          <p:nvPr/>
        </p:nvPicPr>
        <p:blipFill>
          <a:blip r:embed="rId2"/>
          <a:stretch>
            <a:fillRect/>
          </a:stretch>
        </p:blipFill>
        <p:spPr>
          <a:xfrm>
            <a:off x="5946346" y="985720"/>
            <a:ext cx="3151024" cy="5220632"/>
          </a:xfrm>
          <a:prstGeom prst="rect">
            <a:avLst/>
          </a:prstGeom>
        </p:spPr>
      </p:pic>
    </p:spTree>
    <p:extLst>
      <p:ext uri="{BB962C8B-B14F-4D97-AF65-F5344CB8AC3E}">
        <p14:creationId xmlns:p14="http://schemas.microsoft.com/office/powerpoint/2010/main" val="23337607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Decompression Illness</a:t>
            </a:r>
            <a:endParaRPr lang="en-US" dirty="0"/>
          </a:p>
        </p:txBody>
      </p:sp>
      <p:sp>
        <p:nvSpPr>
          <p:cNvPr id="3" name="Content Placeholder 2"/>
          <p:cNvSpPr>
            <a:spLocks noGrp="1"/>
          </p:cNvSpPr>
          <p:nvPr>
            <p:ph idx="1"/>
          </p:nvPr>
        </p:nvSpPr>
        <p:spPr>
          <a:xfrm>
            <a:off x="1823310" y="1451855"/>
            <a:ext cx="6719020" cy="4878539"/>
          </a:xfrm>
        </p:spPr>
        <p:txBody>
          <a:bodyPr>
            <a:normAutofit/>
          </a:bodyPr>
          <a:lstStyle/>
          <a:p>
            <a:r>
              <a:rPr lang="en-US" sz="2200" dirty="0" smtClean="0"/>
              <a:t>To prevent decompression illness:</a:t>
            </a:r>
          </a:p>
          <a:p>
            <a:pPr lvl="1"/>
            <a:r>
              <a:rPr lang="en-US" sz="1800" dirty="0" smtClean="0"/>
              <a:t>Never hold your breath when using underwater scuba equipment.</a:t>
            </a:r>
          </a:p>
          <a:p>
            <a:pPr lvl="1"/>
            <a:r>
              <a:rPr lang="en-US" altLang="en-US" sz="1900" dirty="0" smtClean="0"/>
              <a:t>Ascend slowly after every dive, never exceeding 60 feet per minute, or the maximum allowed by a dive computer.</a:t>
            </a:r>
          </a:p>
          <a:p>
            <a:pPr lvl="1"/>
            <a:r>
              <a:rPr lang="en-US" altLang="en-US" sz="1900" dirty="0" smtClean="0"/>
              <a:t>Always use dive tables and dive computers to plan your dives conservatively, well within depth and time limits.</a:t>
            </a:r>
          </a:p>
          <a:p>
            <a:r>
              <a:rPr lang="en-US" altLang="en-US" sz="2200" dirty="0" smtClean="0"/>
              <a:t>First aid for decompression illness includes immediately calling for assistance and getting the victim to a hospital and recompression chamber.</a:t>
            </a:r>
          </a:p>
          <a:p>
            <a:r>
              <a:rPr lang="en-US" altLang="en-US" sz="2200" dirty="0" smtClean="0"/>
              <a:t>While waiting for medical assistance, monitor the diver’s airway, breathing, and circulation (ABC’s).</a:t>
            </a:r>
            <a:endParaRPr lang="en-US" altLang="en-US" sz="2200" dirty="0"/>
          </a:p>
          <a:p>
            <a:endParaRPr lang="en-US" sz="2200" dirty="0"/>
          </a:p>
        </p:txBody>
      </p:sp>
    </p:spTree>
    <p:extLst>
      <p:ext uri="{BB962C8B-B14F-4D97-AF65-F5344CB8AC3E}">
        <p14:creationId xmlns:p14="http://schemas.microsoft.com/office/powerpoint/2010/main" val="2192725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Emergency Hyperbaric Chamber</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68799" y="1452563"/>
            <a:ext cx="6428777" cy="4275137"/>
          </a:xfrm>
        </p:spPr>
      </p:pic>
    </p:spTree>
    <p:extLst>
      <p:ext uri="{BB962C8B-B14F-4D97-AF65-F5344CB8AC3E}">
        <p14:creationId xmlns:p14="http://schemas.microsoft.com/office/powerpoint/2010/main" val="2825459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8720" y="69490"/>
            <a:ext cx="6413610" cy="763525"/>
          </a:xfrm>
        </p:spPr>
        <p:txBody>
          <a:bodyPr/>
          <a:lstStyle/>
          <a:p>
            <a:r>
              <a:rPr lang="en-US" dirty="0" smtClean="0"/>
              <a:t>Nitrogen Narcosis</a:t>
            </a:r>
            <a:endParaRPr lang="en-US" dirty="0"/>
          </a:p>
        </p:txBody>
      </p:sp>
      <p:sp>
        <p:nvSpPr>
          <p:cNvPr id="3" name="Content Placeholder 2"/>
          <p:cNvSpPr>
            <a:spLocks noGrp="1"/>
          </p:cNvSpPr>
          <p:nvPr>
            <p:ph idx="1"/>
          </p:nvPr>
        </p:nvSpPr>
        <p:spPr>
          <a:xfrm>
            <a:off x="4266590" y="833015"/>
            <a:ext cx="4581150" cy="5802789"/>
          </a:xfrm>
        </p:spPr>
        <p:txBody>
          <a:bodyPr>
            <a:normAutofit fontScale="77500" lnSpcReduction="20000"/>
          </a:bodyPr>
          <a:lstStyle/>
          <a:p>
            <a:r>
              <a:rPr lang="en-US" dirty="0"/>
              <a:t>Nitrogen narcosis describes the anesthetic effect of </a:t>
            </a:r>
            <a:r>
              <a:rPr lang="en-US" dirty="0" smtClean="0"/>
              <a:t>breathing </a:t>
            </a:r>
            <a:r>
              <a:rPr lang="en-US" dirty="0"/>
              <a:t>nitrogen </a:t>
            </a:r>
            <a:r>
              <a:rPr lang="en-US" dirty="0" smtClean="0"/>
              <a:t>gas at high pressures that typically </a:t>
            </a:r>
            <a:r>
              <a:rPr lang="en-US" dirty="0"/>
              <a:t>occurs in divers at depths below 70 feet of sea </a:t>
            </a:r>
            <a:r>
              <a:rPr lang="en-US" dirty="0" smtClean="0"/>
              <a:t>water. </a:t>
            </a:r>
          </a:p>
          <a:p>
            <a:r>
              <a:rPr lang="en-US" dirty="0" smtClean="0"/>
              <a:t>Symptoms </a:t>
            </a:r>
            <a:r>
              <a:rPr lang="en-US" dirty="0"/>
              <a:t>include light‐headedness, euphoria, and loss of fine motor </a:t>
            </a:r>
            <a:r>
              <a:rPr lang="en-US" dirty="0" smtClean="0"/>
              <a:t>coordination and can progress </a:t>
            </a:r>
            <a:r>
              <a:rPr lang="en-US" dirty="0"/>
              <a:t>to intoxication, increasingly worsening judgment, and slowed reflexes. </a:t>
            </a:r>
            <a:endParaRPr lang="en-US" dirty="0" smtClean="0"/>
          </a:p>
          <a:p>
            <a:r>
              <a:rPr lang="en-US" dirty="0" smtClean="0"/>
              <a:t>The symptoms of nitrogen </a:t>
            </a:r>
            <a:r>
              <a:rPr lang="en-US" dirty="0"/>
              <a:t>narcosis will </a:t>
            </a:r>
            <a:r>
              <a:rPr lang="en-US" dirty="0" smtClean="0"/>
              <a:t>clear </a:t>
            </a:r>
            <a:r>
              <a:rPr lang="en-US" dirty="0"/>
              <a:t>rapidly when </a:t>
            </a:r>
            <a:r>
              <a:rPr lang="en-US" dirty="0" smtClean="0"/>
              <a:t>divers </a:t>
            </a:r>
            <a:r>
              <a:rPr lang="en-US" dirty="0"/>
              <a:t>return to the surface</a:t>
            </a:r>
            <a:r>
              <a:rPr lang="en-US" dirty="0" smtClean="0"/>
              <a:t>.</a:t>
            </a:r>
          </a:p>
          <a:p>
            <a:r>
              <a:rPr lang="en-US" dirty="0" smtClean="0"/>
              <a:t>To avoid this problem, beginning divers should stay within safe diving depths of 60 feet or less.</a:t>
            </a:r>
          </a:p>
          <a:p>
            <a:r>
              <a:rPr lang="en-US" dirty="0" smtClean="0"/>
              <a:t>If you begin to feel the effects of nitrogen narcosis, simply ascend until the feeling goes away.</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364" y="905254"/>
            <a:ext cx="4020711" cy="4428445"/>
          </a:xfrm>
          <a:prstGeom prst="rect">
            <a:avLst/>
          </a:prstGeom>
        </p:spPr>
      </p:pic>
    </p:spTree>
    <p:extLst>
      <p:ext uri="{BB962C8B-B14F-4D97-AF65-F5344CB8AC3E}">
        <p14:creationId xmlns:p14="http://schemas.microsoft.com/office/powerpoint/2010/main" val="34605138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8719" y="222195"/>
            <a:ext cx="6413611" cy="763525"/>
          </a:xfrm>
        </p:spPr>
        <p:txBody>
          <a:bodyPr>
            <a:normAutofit/>
          </a:bodyPr>
          <a:lstStyle/>
          <a:p>
            <a:r>
              <a:rPr lang="en-US" dirty="0" smtClean="0"/>
              <a:t>Motion Sickness</a:t>
            </a:r>
            <a:endParaRPr lang="en-US" dirty="0"/>
          </a:p>
        </p:txBody>
      </p:sp>
      <p:sp>
        <p:nvSpPr>
          <p:cNvPr id="3" name="Content Placeholder 2"/>
          <p:cNvSpPr>
            <a:spLocks noGrp="1"/>
          </p:cNvSpPr>
          <p:nvPr>
            <p:ph idx="1"/>
          </p:nvPr>
        </p:nvSpPr>
        <p:spPr>
          <a:xfrm>
            <a:off x="1823311" y="985721"/>
            <a:ext cx="4581150" cy="5802790"/>
          </a:xfrm>
        </p:spPr>
        <p:txBody>
          <a:bodyPr>
            <a:normAutofit fontScale="70000" lnSpcReduction="20000"/>
          </a:bodyPr>
          <a:lstStyle/>
          <a:p>
            <a:r>
              <a:rPr lang="en-US" dirty="0" smtClean="0"/>
              <a:t>Seasickness </a:t>
            </a:r>
            <a:r>
              <a:rPr lang="en-US" dirty="0"/>
              <a:t>is a result of a conflict in the inner ear, where the human balance mechanism resides, and is caused by a </a:t>
            </a:r>
            <a:r>
              <a:rPr lang="en-US" dirty="0" smtClean="0"/>
              <a:t>boat’s </a:t>
            </a:r>
            <a:r>
              <a:rPr lang="en-US" dirty="0"/>
              <a:t>erratic motion on the water. </a:t>
            </a:r>
            <a:endParaRPr lang="en-US" dirty="0" smtClean="0"/>
          </a:p>
          <a:p>
            <a:r>
              <a:rPr lang="en-US" dirty="0" smtClean="0"/>
              <a:t>Inside </a:t>
            </a:r>
            <a:r>
              <a:rPr lang="en-US" dirty="0"/>
              <a:t>the cabin of a rocking </a:t>
            </a:r>
            <a:r>
              <a:rPr lang="en-US" dirty="0" smtClean="0"/>
              <a:t>boat the </a:t>
            </a:r>
            <a:r>
              <a:rPr lang="en-US" dirty="0"/>
              <a:t>inner ear detects changes in both up-and-down and side-to-side acceleration as one’s body bobs along with the boat. </a:t>
            </a:r>
            <a:endParaRPr lang="en-US" dirty="0" smtClean="0"/>
          </a:p>
          <a:p>
            <a:r>
              <a:rPr lang="en-US" dirty="0" smtClean="0"/>
              <a:t>But</a:t>
            </a:r>
            <a:r>
              <a:rPr lang="en-US" dirty="0"/>
              <a:t>, since the cabin moves with the passenger, one’s eyes register a relatively stable scene. </a:t>
            </a:r>
            <a:endParaRPr lang="en-US" dirty="0" smtClean="0"/>
          </a:p>
          <a:p>
            <a:r>
              <a:rPr lang="en-US" dirty="0" smtClean="0"/>
              <a:t>Agitated </a:t>
            </a:r>
            <a:r>
              <a:rPr lang="en-US" dirty="0"/>
              <a:t>by this perceptual incongruity, the brain responds with a cascade of stress-related hormones that can ultimately lead to nausea, vomiting, and vertigo.</a:t>
            </a:r>
          </a:p>
          <a:p>
            <a:r>
              <a:rPr lang="en-US" dirty="0"/>
              <a:t>Additionally, an affected person’s symptoms can be magnified by the strong odors of things like diesel fumes and fish. </a:t>
            </a:r>
            <a:endParaRPr lang="en-US" dirty="0" smtClean="0"/>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2928" y="1443835"/>
            <a:ext cx="2519633" cy="3359510"/>
          </a:xfrm>
          <a:prstGeom prst="rect">
            <a:avLst/>
          </a:prstGeom>
        </p:spPr>
      </p:pic>
    </p:spTree>
    <p:extLst>
      <p:ext uri="{BB962C8B-B14F-4D97-AF65-F5344CB8AC3E}">
        <p14:creationId xmlns:p14="http://schemas.microsoft.com/office/powerpoint/2010/main" val="10621587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8720" y="222195"/>
            <a:ext cx="6413609" cy="763525"/>
          </a:xfrm>
        </p:spPr>
        <p:txBody>
          <a:bodyPr/>
          <a:lstStyle/>
          <a:p>
            <a:r>
              <a:rPr lang="en-US" dirty="0" smtClean="0"/>
              <a:t>Motion Sickness</a:t>
            </a:r>
            <a:endParaRPr lang="en-US" dirty="0"/>
          </a:p>
        </p:txBody>
      </p:sp>
      <p:sp>
        <p:nvSpPr>
          <p:cNvPr id="3" name="Content Placeholder 2"/>
          <p:cNvSpPr>
            <a:spLocks noGrp="1"/>
          </p:cNvSpPr>
          <p:nvPr>
            <p:ph idx="1"/>
          </p:nvPr>
        </p:nvSpPr>
        <p:spPr>
          <a:xfrm>
            <a:off x="1823310" y="985721"/>
            <a:ext cx="5344675" cy="5802790"/>
          </a:xfrm>
        </p:spPr>
        <p:txBody>
          <a:bodyPr>
            <a:normAutofit fontScale="70000" lnSpcReduction="20000"/>
          </a:bodyPr>
          <a:lstStyle/>
          <a:p>
            <a:r>
              <a:rPr lang="en-US" dirty="0"/>
              <a:t>Medicines can be used to prevent or treat motion sickness, although many of them cause drowsiness. </a:t>
            </a:r>
            <a:endParaRPr lang="en-US" dirty="0" smtClean="0"/>
          </a:p>
          <a:p>
            <a:pPr lvl="1"/>
            <a:r>
              <a:rPr lang="en-US" sz="2300" dirty="0" smtClean="0"/>
              <a:t>Talk </a:t>
            </a:r>
            <a:r>
              <a:rPr lang="en-US" sz="2300" dirty="0"/>
              <a:t>to a healthcare professional to decide if you should take medicines for motion sickness. </a:t>
            </a:r>
            <a:endParaRPr lang="en-US" sz="2300" dirty="0" smtClean="0"/>
          </a:p>
          <a:p>
            <a:pPr lvl="1"/>
            <a:r>
              <a:rPr lang="en-US" sz="2300" dirty="0" smtClean="0"/>
              <a:t>Commonly </a:t>
            </a:r>
            <a:r>
              <a:rPr lang="en-US" sz="2300" dirty="0"/>
              <a:t>used medicines are </a:t>
            </a:r>
            <a:r>
              <a:rPr lang="en-US" sz="2300" dirty="0" smtClean="0"/>
              <a:t>meclizine </a:t>
            </a:r>
            <a:r>
              <a:rPr lang="en-US" sz="2300" dirty="0" err="1" smtClean="0"/>
              <a:t>HCl</a:t>
            </a:r>
            <a:r>
              <a:rPr lang="en-US" sz="2300" dirty="0" smtClean="0"/>
              <a:t> </a:t>
            </a:r>
            <a:r>
              <a:rPr lang="en-US" sz="2300" dirty="0"/>
              <a:t>(</a:t>
            </a:r>
            <a:r>
              <a:rPr lang="en-US" sz="2300" dirty="0" err="1" smtClean="0"/>
              <a:t>Bonine</a:t>
            </a:r>
            <a:r>
              <a:rPr lang="en-US" sz="2300" dirty="0" smtClean="0"/>
              <a:t>), </a:t>
            </a:r>
            <a:r>
              <a:rPr lang="en-US" sz="2300" dirty="0" err="1"/>
              <a:t>dimenhydrinate</a:t>
            </a:r>
            <a:r>
              <a:rPr lang="en-US" sz="2300" dirty="0"/>
              <a:t> (Dramamine), and scopolamine</a:t>
            </a:r>
            <a:r>
              <a:rPr lang="en-US" sz="2300" dirty="0" smtClean="0"/>
              <a:t>.</a:t>
            </a:r>
          </a:p>
          <a:p>
            <a:r>
              <a:rPr lang="en-US" dirty="0" smtClean="0"/>
              <a:t>To help prevent motion sickness:</a:t>
            </a:r>
          </a:p>
          <a:p>
            <a:pPr lvl="1"/>
            <a:r>
              <a:rPr lang="en-US" sz="2300" dirty="0" smtClean="0"/>
              <a:t>While on the boat, stay in the fresh air on deck and out of the boat exhaust.</a:t>
            </a:r>
          </a:p>
          <a:p>
            <a:pPr lvl="1"/>
            <a:r>
              <a:rPr lang="en-US" sz="2300" dirty="0" smtClean="0"/>
              <a:t>It helps to stay in the center of the boat, which moves the least.</a:t>
            </a:r>
          </a:p>
          <a:p>
            <a:pPr lvl="1"/>
            <a:r>
              <a:rPr lang="en-US" sz="2300" dirty="0" smtClean="0"/>
              <a:t>Stay out of the boat’s restroom (the head).</a:t>
            </a:r>
          </a:p>
          <a:p>
            <a:pPr lvl="1"/>
            <a:r>
              <a:rPr lang="en-US" sz="2300" dirty="0" smtClean="0"/>
              <a:t>Stay </a:t>
            </a:r>
            <a:r>
              <a:rPr lang="en-US" sz="2300" dirty="0"/>
              <a:t>hydrated by drinking water. </a:t>
            </a:r>
            <a:endParaRPr lang="en-US" sz="2300" dirty="0" smtClean="0"/>
          </a:p>
          <a:p>
            <a:pPr lvl="1"/>
            <a:r>
              <a:rPr lang="en-US" sz="2300" dirty="0" smtClean="0"/>
              <a:t>Limit </a:t>
            </a:r>
            <a:r>
              <a:rPr lang="en-US" sz="2300" dirty="0"/>
              <a:t>alcoholic and caffeinated beverages. </a:t>
            </a:r>
            <a:endParaRPr lang="en-US" sz="2300" dirty="0" smtClean="0"/>
          </a:p>
          <a:p>
            <a:pPr lvl="1"/>
            <a:r>
              <a:rPr lang="en-US" sz="2300" dirty="0" smtClean="0"/>
              <a:t>Eat </a:t>
            </a:r>
            <a:r>
              <a:rPr lang="en-US" sz="2300" dirty="0"/>
              <a:t>small amounts of food frequently</a:t>
            </a:r>
            <a:r>
              <a:rPr lang="en-US" sz="2300" dirty="0" smtClean="0"/>
              <a:t>.</a:t>
            </a:r>
          </a:p>
          <a:p>
            <a:r>
              <a:rPr lang="en-US" dirty="0"/>
              <a:t>If you start becoming sick, if possible try lying down, shutting your eyes, sleeping, or looking at the horizon</a:t>
            </a:r>
            <a:r>
              <a:rPr lang="en-US" dirty="0" smtClean="0"/>
              <a:t>.</a:t>
            </a:r>
          </a:p>
          <a:p>
            <a:r>
              <a:rPr lang="en-US" dirty="0" smtClean="0"/>
              <a:t>Recovery </a:t>
            </a:r>
            <a:r>
              <a:rPr lang="en-US" dirty="0"/>
              <a:t>is only a matter of time, and the survival rate is 100 percent</a:t>
            </a:r>
            <a:r>
              <a:rPr lang="en-US" dirty="0" smtClean="0"/>
              <a:t>! </a:t>
            </a:r>
            <a:endParaRPr lang="en-US" dirty="0"/>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62575" y="1048813"/>
            <a:ext cx="2080885" cy="198516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4331" y="3429000"/>
            <a:ext cx="2429129" cy="1490801"/>
          </a:xfrm>
          <a:prstGeom prst="rect">
            <a:avLst/>
          </a:prstGeom>
        </p:spPr>
      </p:pic>
    </p:spTree>
    <p:extLst>
      <p:ext uri="{BB962C8B-B14F-4D97-AF65-F5344CB8AC3E}">
        <p14:creationId xmlns:p14="http://schemas.microsoft.com/office/powerpoint/2010/main" val="5807977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Fatigue and Overexertion</a:t>
            </a:r>
            <a:endParaRPr lang="en-US" dirty="0"/>
          </a:p>
        </p:txBody>
      </p:sp>
      <p:sp>
        <p:nvSpPr>
          <p:cNvPr id="3" name="Content Placeholder 2"/>
          <p:cNvSpPr>
            <a:spLocks noGrp="1"/>
          </p:cNvSpPr>
          <p:nvPr>
            <p:ph idx="1"/>
          </p:nvPr>
        </p:nvSpPr>
        <p:spPr/>
        <p:txBody>
          <a:bodyPr>
            <a:normAutofit fontScale="85000" lnSpcReduction="20000"/>
          </a:bodyPr>
          <a:lstStyle/>
          <a:p>
            <a:r>
              <a:rPr lang="en-US" dirty="0"/>
              <a:t>It’s important to make sure that you’re in good physical shape before going scuba diving, since it requires both strength and endurance. </a:t>
            </a:r>
            <a:endParaRPr lang="en-US" dirty="0" smtClean="0"/>
          </a:p>
          <a:p>
            <a:r>
              <a:rPr lang="en-US" dirty="0" smtClean="0"/>
              <a:t>To </a:t>
            </a:r>
            <a:r>
              <a:rPr lang="en-US" dirty="0"/>
              <a:t>keep your energy levels up </a:t>
            </a:r>
            <a:r>
              <a:rPr lang="en-US" dirty="0" smtClean="0"/>
              <a:t>for exploring the depths, eat </a:t>
            </a:r>
            <a:r>
              <a:rPr lang="en-US" dirty="0"/>
              <a:t>right, stay hydrated and get plenty of rest before diving</a:t>
            </a:r>
            <a:r>
              <a:rPr lang="en-US" dirty="0" smtClean="0"/>
              <a:t>!</a:t>
            </a:r>
          </a:p>
          <a:p>
            <a:r>
              <a:rPr lang="en-US" dirty="0"/>
              <a:t>Avoid diving in areas with strong currents or tides.</a:t>
            </a:r>
          </a:p>
          <a:p>
            <a:r>
              <a:rPr lang="en-US" dirty="0" smtClean="0"/>
              <a:t>If </a:t>
            </a:r>
            <a:r>
              <a:rPr lang="en-US" dirty="0"/>
              <a:t>you’re feeling </a:t>
            </a:r>
            <a:r>
              <a:rPr lang="en-US" dirty="0" smtClean="0"/>
              <a:t>exhausted during the dive, </a:t>
            </a:r>
            <a:r>
              <a:rPr lang="en-US" dirty="0"/>
              <a:t>take a break and float on the surface for a bit to catch your </a:t>
            </a:r>
            <a:r>
              <a:rPr lang="en-US" dirty="0" smtClean="0"/>
              <a:t>breath to help </a:t>
            </a:r>
            <a:r>
              <a:rPr lang="en-US" dirty="0"/>
              <a:t>you </a:t>
            </a:r>
            <a:r>
              <a:rPr lang="en-US" dirty="0" smtClean="0"/>
              <a:t>recharge </a:t>
            </a:r>
            <a:r>
              <a:rPr lang="en-US" dirty="0"/>
              <a:t>and prepare for the next part of your dive</a:t>
            </a:r>
            <a:r>
              <a:rPr lang="en-US" dirty="0" smtClean="0"/>
              <a:t>.</a:t>
            </a:r>
          </a:p>
          <a:p>
            <a:r>
              <a:rPr lang="en-US" dirty="0"/>
              <a:t>Know your </a:t>
            </a:r>
            <a:r>
              <a:rPr lang="en-US" dirty="0" smtClean="0"/>
              <a:t>limits. </a:t>
            </a:r>
            <a:r>
              <a:rPr lang="en-US" dirty="0"/>
              <a:t>If you feel like you’re getting too tired, </a:t>
            </a:r>
            <a:r>
              <a:rPr lang="en-US" dirty="0" smtClean="0"/>
              <a:t>end </a:t>
            </a:r>
            <a:r>
              <a:rPr lang="en-US" dirty="0"/>
              <a:t>the dive early</a:t>
            </a:r>
            <a:r>
              <a:rPr lang="en-US" dirty="0" smtClean="0"/>
              <a:t>.</a:t>
            </a:r>
          </a:p>
        </p:txBody>
      </p:sp>
    </p:spTree>
    <p:extLst>
      <p:ext uri="{BB962C8B-B14F-4D97-AF65-F5344CB8AC3E}">
        <p14:creationId xmlns:p14="http://schemas.microsoft.com/office/powerpoint/2010/main" val="2926229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670" y="222195"/>
            <a:ext cx="7940659" cy="763524"/>
          </a:xfrm>
        </p:spPr>
        <p:txBody>
          <a:bodyPr>
            <a:normAutofit fontScale="90000"/>
          </a:bodyPr>
          <a:lstStyle/>
          <a:p>
            <a:r>
              <a:rPr lang="en-US" dirty="0" smtClean="0">
                <a:effectLst>
                  <a:outerShdw blurRad="38100" dist="38100" dir="2700000" algn="tl">
                    <a:srgbClr val="000000">
                      <a:alpha val="43137"/>
                    </a:srgbClr>
                  </a:outerShdw>
                </a:effectLst>
              </a:rPr>
              <a:t>Scuba Diving Merit </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Badge Requi</a:t>
            </a:r>
            <a:r>
              <a:rPr lang="en-US" dirty="0" smtClean="0"/>
              <a:t>rements</a:t>
            </a:r>
            <a:endParaRPr lang="en-US" dirty="0"/>
          </a:p>
        </p:txBody>
      </p:sp>
      <p:sp>
        <p:nvSpPr>
          <p:cNvPr id="3" name="Content Placeholder 2"/>
          <p:cNvSpPr>
            <a:spLocks noGrp="1"/>
          </p:cNvSpPr>
          <p:nvPr>
            <p:ph idx="1"/>
          </p:nvPr>
        </p:nvSpPr>
        <p:spPr>
          <a:xfrm>
            <a:off x="601670" y="1901949"/>
            <a:ext cx="7940661" cy="4428445"/>
          </a:xfrm>
        </p:spPr>
        <p:txBody>
          <a:bodyPr>
            <a:normAutofit fontScale="77500" lnSpcReduction="20000"/>
          </a:bodyPr>
          <a:lstStyle/>
          <a:p>
            <a:pPr marL="514350" indent="-514350">
              <a:buFont typeface="+mj-lt"/>
              <a:buAutoNum type="arabicPeriod"/>
            </a:pPr>
            <a:r>
              <a:rPr lang="en-US" dirty="0"/>
              <a:t>Do the following:</a:t>
            </a:r>
          </a:p>
          <a:p>
            <a:pPr marL="971550" lvl="1" indent="-514350">
              <a:buFont typeface="+mj-lt"/>
              <a:buAutoNum type="alphaLcPeriod"/>
            </a:pPr>
            <a:r>
              <a:rPr lang="en-US" dirty="0"/>
              <a:t>Show that you know first aid for injuries or illnesses that could occur while scuba diving, including hypothermia, hyperventilation, squeezes, decompression illness, nitrogen narcosis, motion sickness, fatigue, overexertion, heat reactions, dehydration, injuries by aquatic life, and cuts and scrapes.</a:t>
            </a:r>
          </a:p>
          <a:p>
            <a:pPr marL="971550" lvl="1" indent="-514350">
              <a:buFont typeface="+mj-lt"/>
              <a:buAutoNum type="alphaLcPeriod"/>
            </a:pPr>
            <a:r>
              <a:rPr lang="en-US" dirty="0"/>
              <a:t>Identify the conditions that must exist before performing CPR on a person, and explain how to recognize such conditions. Demonstrate the proper technique for performing CPR using a training device approved by your counselor.</a:t>
            </a:r>
          </a:p>
          <a:p>
            <a:pPr marL="514350" indent="-514350">
              <a:buFont typeface="+mj-lt"/>
              <a:buAutoNum type="arabicPeriod"/>
            </a:pPr>
            <a:r>
              <a:rPr lang="en-US" dirty="0"/>
              <a:t>Before completing requirements 3 through 6, earn the Swimming merit badge.</a:t>
            </a:r>
          </a:p>
          <a:p>
            <a:endParaRPr lang="en-US" dirty="0" smtClean="0"/>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6590" y="69490"/>
            <a:ext cx="1182232" cy="1221640"/>
          </a:xfrm>
          <a:prstGeom prst="rect">
            <a:avLst/>
          </a:prstGeom>
        </p:spPr>
      </p:pic>
    </p:spTree>
    <p:extLst>
      <p:ext uri="{BB962C8B-B14F-4D97-AF65-F5344CB8AC3E}">
        <p14:creationId xmlns:p14="http://schemas.microsoft.com/office/powerpoint/2010/main" val="4103309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Sunburns</a:t>
            </a:r>
            <a:endParaRPr lang="en-US" dirty="0"/>
          </a:p>
        </p:txBody>
      </p:sp>
      <p:sp>
        <p:nvSpPr>
          <p:cNvPr id="12" name="Content Placeholder 11"/>
          <p:cNvSpPr>
            <a:spLocks noGrp="1"/>
          </p:cNvSpPr>
          <p:nvPr>
            <p:ph idx="1"/>
          </p:nvPr>
        </p:nvSpPr>
        <p:spPr>
          <a:xfrm>
            <a:off x="1826967" y="3734410"/>
            <a:ext cx="6719020" cy="2298596"/>
          </a:xfrm>
        </p:spPr>
        <p:txBody>
          <a:bodyPr>
            <a:normAutofit lnSpcReduction="10000"/>
          </a:bodyPr>
          <a:lstStyle/>
          <a:p>
            <a:pPr marL="342900" indent="-342900">
              <a:buFont typeface="Arial" panose="020B0604020202020204" pitchFamily="34" charset="0"/>
              <a:buChar char="•"/>
            </a:pPr>
            <a:r>
              <a:rPr lang="en-US" sz="2400" dirty="0" smtClean="0">
                <a:solidFill>
                  <a:schemeClr val="tx1"/>
                </a:solidFill>
                <a:cs typeface="Arial" panose="020B0604020202020204" pitchFamily="34" charset="0"/>
              </a:rPr>
              <a:t>Severe sunburn can be a significant first aid situation.</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Sunburn is preventable with protective ointments, clothing, or staying out of the sun.</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Long term effects of sunburn has been linked to skin cancers.</a:t>
            </a:r>
            <a:endParaRPr lang="en-US" sz="2400" dirty="0">
              <a:solidFill>
                <a:schemeClr val="tx1"/>
              </a:solidFill>
              <a:cs typeface="Arial" panose="020B0604020202020204" pitchFamily="34" charset="0"/>
            </a:endParaRPr>
          </a:p>
        </p:txBody>
      </p:sp>
      <p:sp>
        <p:nvSpPr>
          <p:cNvPr id="3" name="Slide Number Placeholder 2"/>
          <p:cNvSpPr>
            <a:spLocks noGrp="1"/>
          </p:cNvSpPr>
          <p:nvPr>
            <p:ph type="sldNum" sz="quarter" idx="12"/>
          </p:nvPr>
        </p:nvSpPr>
        <p:spPr/>
        <p:txBody>
          <a:bodyPr/>
          <a:lstStyle/>
          <a:p>
            <a:fld id="{8C9E1820-E9B2-42D1-9078-7F6EB35AD6D1}" type="slidenum">
              <a:rPr lang="en-US" smtClean="0"/>
              <a:pPr/>
              <a:t>20</a:t>
            </a:fld>
            <a:endParaRPr lang="en-US" dirty="0"/>
          </a:p>
        </p:txBody>
      </p:sp>
      <p:grpSp>
        <p:nvGrpSpPr>
          <p:cNvPr id="13" name="Group 12"/>
          <p:cNvGrpSpPr>
            <a:grpSpLocks noChangeAspect="1"/>
          </p:cNvGrpSpPr>
          <p:nvPr/>
        </p:nvGrpSpPr>
        <p:grpSpPr>
          <a:xfrm>
            <a:off x="1823309" y="1275524"/>
            <a:ext cx="6108201" cy="2348953"/>
            <a:chOff x="899592" y="3500377"/>
            <a:chExt cx="6878833" cy="2645305"/>
          </a:xfrm>
        </p:grpSpPr>
        <p:sp>
          <p:nvSpPr>
            <p:cNvPr id="4" name="object 4"/>
            <p:cNvSpPr>
              <a:spLocks noChangeAspect="1"/>
            </p:cNvSpPr>
            <p:nvPr/>
          </p:nvSpPr>
          <p:spPr>
            <a:xfrm>
              <a:off x="4283968" y="3500377"/>
              <a:ext cx="3494457" cy="2645305"/>
            </a:xfrm>
            <a:prstGeom prst="rect">
              <a:avLst/>
            </a:prstGeom>
            <a:blipFill>
              <a:blip r:embed="rId2" cstate="print"/>
              <a:stretch>
                <a:fillRect/>
              </a:stretch>
            </a:blipFill>
          </p:spPr>
          <p:txBody>
            <a:bodyPr wrap="square" lIns="0" tIns="0" rIns="0" bIns="0" rtlCol="0"/>
            <a:lstStyle/>
            <a:p>
              <a:endParaRPr sz="1588"/>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92" y="3500377"/>
              <a:ext cx="3384376" cy="2644043"/>
            </a:xfrm>
            <a:prstGeom prst="rect">
              <a:avLst/>
            </a:prstGeom>
          </p:spPr>
        </p:pic>
      </p:grpSp>
    </p:spTree>
    <p:extLst>
      <p:ext uri="{BB962C8B-B14F-4D97-AF65-F5344CB8AC3E}">
        <p14:creationId xmlns:p14="http://schemas.microsoft.com/office/powerpoint/2010/main" val="35501373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Sunburns</a:t>
            </a:r>
            <a:endParaRPr lang="en-US" dirty="0"/>
          </a:p>
        </p:txBody>
      </p:sp>
      <p:sp>
        <p:nvSpPr>
          <p:cNvPr id="8" name="Content Placeholder 7"/>
          <p:cNvSpPr>
            <a:spLocks noGrp="1"/>
          </p:cNvSpPr>
          <p:nvPr>
            <p:ph idx="1"/>
          </p:nvPr>
        </p:nvSpPr>
        <p:spPr>
          <a:xfrm>
            <a:off x="1823310" y="1451856"/>
            <a:ext cx="6719020" cy="4904494"/>
          </a:xfrm>
        </p:spPr>
        <p:txBody>
          <a:bodyPr>
            <a:normAutofit/>
          </a:bodyPr>
          <a:lstStyle/>
          <a:p>
            <a:pPr marL="342900" indent="-342900">
              <a:spcBef>
                <a:spcPts val="0"/>
              </a:spcBef>
              <a:buFont typeface="Arial" panose="020B0604020202020204" pitchFamily="34" charset="0"/>
              <a:buChar char="•"/>
            </a:pPr>
            <a:r>
              <a:rPr lang="en-US" sz="2400" dirty="0" smtClean="0">
                <a:solidFill>
                  <a:schemeClr val="tx1"/>
                </a:solidFill>
                <a:cs typeface="Arial" panose="020B0604020202020204" pitchFamily="34" charset="0"/>
              </a:rPr>
              <a:t>Symptoms:</a:t>
            </a:r>
          </a:p>
          <a:p>
            <a:pPr marL="1085850" lvl="1" indent="-342900">
              <a:spcBef>
                <a:spcPts val="0"/>
              </a:spcBef>
              <a:buFont typeface="Arial" panose="020B0604020202020204" pitchFamily="34" charset="0"/>
              <a:buChar char="•"/>
            </a:pPr>
            <a:r>
              <a:rPr lang="en-US" sz="2000" dirty="0" smtClean="0">
                <a:solidFill>
                  <a:schemeClr val="tx1"/>
                </a:solidFill>
                <a:cs typeface="Arial" panose="020B0604020202020204" pitchFamily="34" charset="0"/>
              </a:rPr>
              <a:t>Redness.</a:t>
            </a:r>
            <a:endParaRPr lang="en-US" sz="2000" dirty="0">
              <a:solidFill>
                <a:schemeClr val="tx1"/>
              </a:solidFill>
              <a:cs typeface="Arial" panose="020B0604020202020204" pitchFamily="34" charset="0"/>
            </a:endParaRPr>
          </a:p>
          <a:p>
            <a:pPr marL="1085850" lvl="1" indent="-342900">
              <a:spcBef>
                <a:spcPts val="0"/>
              </a:spcBef>
              <a:buFont typeface="Arial" panose="020B0604020202020204" pitchFamily="34" charset="0"/>
              <a:buChar char="•"/>
            </a:pPr>
            <a:r>
              <a:rPr lang="en-US" sz="2000" dirty="0" smtClean="0">
                <a:solidFill>
                  <a:schemeClr val="tx1"/>
                </a:solidFill>
                <a:cs typeface="Arial" panose="020B0604020202020204" pitchFamily="34" charset="0"/>
              </a:rPr>
              <a:t>Minor </a:t>
            </a:r>
            <a:r>
              <a:rPr lang="en-US" sz="2000" dirty="0">
                <a:solidFill>
                  <a:schemeClr val="tx1"/>
                </a:solidFill>
                <a:cs typeface="Arial" panose="020B0604020202020204" pitchFamily="34" charset="0"/>
              </a:rPr>
              <a:t>inflammation, or </a:t>
            </a:r>
            <a:r>
              <a:rPr lang="en-US" sz="2000" dirty="0" smtClean="0">
                <a:solidFill>
                  <a:schemeClr val="tx1"/>
                </a:solidFill>
                <a:cs typeface="Arial" panose="020B0604020202020204" pitchFamily="34" charset="0"/>
              </a:rPr>
              <a:t>swelling.</a:t>
            </a:r>
            <a:endParaRPr lang="en-US" sz="2000" dirty="0">
              <a:solidFill>
                <a:schemeClr val="tx1"/>
              </a:solidFill>
              <a:cs typeface="Arial" panose="020B0604020202020204" pitchFamily="34" charset="0"/>
            </a:endParaRPr>
          </a:p>
          <a:p>
            <a:pPr marL="1085850" lvl="1" indent="-342900">
              <a:spcBef>
                <a:spcPts val="0"/>
              </a:spcBef>
              <a:buFont typeface="Arial" panose="020B0604020202020204" pitchFamily="34" charset="0"/>
              <a:buChar char="•"/>
            </a:pPr>
            <a:r>
              <a:rPr lang="en-US" sz="2000" dirty="0" smtClean="0">
                <a:solidFill>
                  <a:schemeClr val="tx1"/>
                </a:solidFill>
                <a:cs typeface="Arial" panose="020B0604020202020204" pitchFamily="34" charset="0"/>
              </a:rPr>
              <a:t>Pain.</a:t>
            </a:r>
            <a:endParaRPr lang="en-US" sz="2000" dirty="0">
              <a:solidFill>
                <a:schemeClr val="tx1"/>
              </a:solidFill>
              <a:cs typeface="Arial" panose="020B0604020202020204" pitchFamily="34" charset="0"/>
            </a:endParaRPr>
          </a:p>
          <a:p>
            <a:pPr marL="1085850" lvl="1" indent="-342900">
              <a:spcBef>
                <a:spcPts val="0"/>
              </a:spcBef>
              <a:buFont typeface="Arial" panose="020B0604020202020204" pitchFamily="34" charset="0"/>
              <a:buChar char="•"/>
            </a:pPr>
            <a:r>
              <a:rPr lang="en-US" sz="2000" dirty="0" smtClean="0">
                <a:solidFill>
                  <a:schemeClr val="tx1"/>
                </a:solidFill>
                <a:cs typeface="Arial" panose="020B0604020202020204" pitchFamily="34" charset="0"/>
              </a:rPr>
              <a:t>Dry</a:t>
            </a:r>
            <a:r>
              <a:rPr lang="en-US" sz="2000" dirty="0">
                <a:solidFill>
                  <a:schemeClr val="tx1"/>
                </a:solidFill>
                <a:cs typeface="Arial" panose="020B0604020202020204" pitchFamily="34" charset="0"/>
              </a:rPr>
              <a:t>, peeling skin occurs as the burn </a:t>
            </a:r>
            <a:r>
              <a:rPr lang="en-US" sz="2000" dirty="0" smtClean="0">
                <a:solidFill>
                  <a:schemeClr val="tx1"/>
                </a:solidFill>
                <a:cs typeface="Arial" panose="020B0604020202020204" pitchFamily="34" charset="0"/>
              </a:rPr>
              <a:t>heals.</a:t>
            </a:r>
          </a:p>
          <a:p>
            <a:pPr marL="342900" indent="-342900">
              <a:spcBef>
                <a:spcPts val="0"/>
              </a:spcBef>
              <a:buFont typeface="Arial" panose="020B0604020202020204" pitchFamily="34" charset="0"/>
              <a:buChar char="•"/>
            </a:pPr>
            <a:r>
              <a:rPr lang="en-US" sz="2400" dirty="0">
                <a:cs typeface="Arial" panose="020B0604020202020204" pitchFamily="34" charset="0"/>
              </a:rPr>
              <a:t>Treatment:</a:t>
            </a:r>
          </a:p>
          <a:p>
            <a:pPr marL="1085850" lvl="1" indent="-342900">
              <a:spcBef>
                <a:spcPts val="0"/>
              </a:spcBef>
              <a:buFont typeface="Arial" panose="020B0604020202020204" pitchFamily="34" charset="0"/>
              <a:buChar char="•"/>
            </a:pPr>
            <a:r>
              <a:rPr lang="en-US" sz="2000" dirty="0">
                <a:cs typeface="Arial" panose="020B0604020202020204" pitchFamily="34" charset="0"/>
              </a:rPr>
              <a:t>Soak the wound in cool water for five minutes or longer.</a:t>
            </a:r>
          </a:p>
          <a:p>
            <a:pPr marL="1085850" lvl="1" indent="-342900">
              <a:spcBef>
                <a:spcPts val="0"/>
              </a:spcBef>
              <a:buFont typeface="Arial" panose="020B0604020202020204" pitchFamily="34" charset="0"/>
              <a:buChar char="•"/>
            </a:pPr>
            <a:r>
              <a:rPr lang="en-US" sz="2000" dirty="0">
                <a:cs typeface="Arial" panose="020B0604020202020204" pitchFamily="34" charset="0"/>
              </a:rPr>
              <a:t>Take acetaminophen or ibuprofen for pain relief.</a:t>
            </a:r>
          </a:p>
          <a:p>
            <a:pPr marL="1085850" lvl="1" indent="-342900">
              <a:spcBef>
                <a:spcPts val="0"/>
              </a:spcBef>
              <a:buFont typeface="Arial" panose="020B0604020202020204" pitchFamily="34" charset="0"/>
              <a:buChar char="•"/>
            </a:pPr>
            <a:r>
              <a:rPr lang="en-US" sz="2000" dirty="0">
                <a:cs typeface="Arial" panose="020B0604020202020204" pitchFamily="34" charset="0"/>
              </a:rPr>
              <a:t>Apply lidocaine (an anesthetic) with Aloe Vera to soothe the </a:t>
            </a:r>
            <a:r>
              <a:rPr lang="en-US" sz="2000" dirty="0" smtClean="0">
                <a:cs typeface="Arial" panose="020B0604020202020204" pitchFamily="34" charset="0"/>
              </a:rPr>
              <a:t>skin</a:t>
            </a:r>
            <a:r>
              <a:rPr lang="en-US" sz="2000" dirty="0">
                <a:cs typeface="Arial" panose="020B0604020202020204" pitchFamily="34" charset="0"/>
              </a:rPr>
              <a:t>.</a:t>
            </a:r>
          </a:p>
          <a:p>
            <a:pPr marL="1085850" lvl="1" indent="-342900">
              <a:spcBef>
                <a:spcPts val="0"/>
              </a:spcBef>
              <a:buFont typeface="Arial" panose="020B0604020202020204" pitchFamily="34" charset="0"/>
              <a:buChar char="•"/>
            </a:pPr>
            <a:r>
              <a:rPr lang="en-US" sz="2000" dirty="0">
                <a:cs typeface="Arial" panose="020B0604020202020204" pitchFamily="34" charset="0"/>
              </a:rPr>
              <a:t>Use an antibiotic ointment and loose gauze to protect the </a:t>
            </a:r>
            <a:r>
              <a:rPr lang="en-US" sz="2000" dirty="0" smtClean="0">
                <a:cs typeface="Arial" panose="020B0604020202020204" pitchFamily="34" charset="0"/>
              </a:rPr>
              <a:t>affected </a:t>
            </a:r>
            <a:r>
              <a:rPr lang="en-US" sz="2000" dirty="0">
                <a:cs typeface="Arial" panose="020B0604020202020204" pitchFamily="34" charset="0"/>
              </a:rPr>
              <a:t>area.</a:t>
            </a:r>
          </a:p>
          <a:p>
            <a:pPr marL="1085850" lvl="1" indent="-342900">
              <a:spcBef>
                <a:spcPts val="0"/>
              </a:spcBef>
              <a:buFont typeface="Arial" panose="020B0604020202020204" pitchFamily="34" charset="0"/>
              <a:buChar char="•"/>
            </a:pPr>
            <a:r>
              <a:rPr lang="en-US" sz="2000" dirty="0">
                <a:cs typeface="Arial" panose="020B0604020202020204" pitchFamily="34" charset="0"/>
              </a:rPr>
              <a:t>Make sure you don’t use ice, as this may make the damage </a:t>
            </a:r>
            <a:r>
              <a:rPr lang="en-US" sz="2000" dirty="0" smtClean="0">
                <a:cs typeface="Arial" panose="020B0604020202020204" pitchFamily="34" charset="0"/>
              </a:rPr>
              <a:t>worse</a:t>
            </a:r>
            <a:r>
              <a:rPr lang="en-US" sz="2000" dirty="0">
                <a:cs typeface="Arial" panose="020B0604020202020204" pitchFamily="34" charset="0"/>
              </a:rPr>
              <a:t>. </a:t>
            </a:r>
          </a:p>
        </p:txBody>
      </p:sp>
    </p:spTree>
    <p:extLst>
      <p:ext uri="{BB962C8B-B14F-4D97-AF65-F5344CB8AC3E}">
        <p14:creationId xmlns:p14="http://schemas.microsoft.com/office/powerpoint/2010/main" val="705599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Heat Emergencies</a:t>
            </a:r>
            <a:endParaRPr lang="en-US" dirty="0"/>
          </a:p>
        </p:txBody>
      </p:sp>
      <p:pic>
        <p:nvPicPr>
          <p:cNvPr id="7" name="Content Placeholder 6"/>
          <p:cNvPicPr>
            <a:picLocks noGrp="1" noChangeAspect="1"/>
          </p:cNvPicPr>
          <p:nvPr>
            <p:ph idx="1"/>
          </p:nvPr>
        </p:nvPicPr>
        <p:blipFill>
          <a:blip r:embed="rId2">
            <a:clrChange>
              <a:clrFrom>
                <a:srgbClr val="FFFFFF"/>
              </a:clrFrom>
              <a:clrTo>
                <a:srgbClr val="FFFFFF">
                  <a:alpha val="0"/>
                </a:srgbClr>
              </a:clrTo>
            </a:clrChange>
          </a:blip>
          <a:stretch>
            <a:fillRect/>
          </a:stretch>
        </p:blipFill>
        <p:spPr>
          <a:xfrm>
            <a:off x="1622570" y="1443835"/>
            <a:ext cx="6839948" cy="4123035"/>
          </a:xfrm>
          <a:prstGeom prst="rect">
            <a:avLst/>
          </a:prstGeom>
        </p:spPr>
      </p:pic>
    </p:spTree>
    <p:extLst>
      <p:ext uri="{BB962C8B-B14F-4D97-AF65-F5344CB8AC3E}">
        <p14:creationId xmlns:p14="http://schemas.microsoft.com/office/powerpoint/2010/main" val="4987314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Heat Exhaustion Symptoms</a:t>
            </a:r>
            <a:endParaRPr lang="en-US" dirty="0"/>
          </a:p>
        </p:txBody>
      </p:sp>
      <p:sp>
        <p:nvSpPr>
          <p:cNvPr id="8" name="Content Placeholder 7"/>
          <p:cNvSpPr>
            <a:spLocks noGrp="1"/>
          </p:cNvSpPr>
          <p:nvPr>
            <p:ph idx="1"/>
          </p:nvPr>
        </p:nvSpPr>
        <p:spPr>
          <a:xfrm>
            <a:off x="1823310" y="1451856"/>
            <a:ext cx="2901395" cy="4275740"/>
          </a:xfrm>
        </p:spPr>
        <p:txBody>
          <a:bodyPr/>
          <a:lstStyle/>
          <a:p>
            <a:pPr marL="342900" indent="-342900">
              <a:buFont typeface="Arial" panose="020B0604020202020204" pitchFamily="34" charset="0"/>
              <a:buChar char="•"/>
            </a:pPr>
            <a:r>
              <a:rPr lang="en-US" sz="2400" dirty="0" smtClean="0">
                <a:solidFill>
                  <a:schemeClr val="tx1"/>
                </a:solidFill>
                <a:cs typeface="Arial" panose="020B0604020202020204" pitchFamily="34" charset="0"/>
              </a:rPr>
              <a:t>Heavy sweating</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Thirst</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Fatigue</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Heat cramps</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Headache</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Dizziness</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Nausea</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Vomiting</a:t>
            </a:r>
            <a:endParaRPr lang="en-US" sz="2400" dirty="0">
              <a:solidFill>
                <a:schemeClr val="tx1"/>
              </a:solidFill>
              <a:cs typeface="Arial" panose="020B0604020202020204" pitchFamily="34" charset="0"/>
            </a:endParaRPr>
          </a:p>
        </p:txBody>
      </p:sp>
      <p:sp>
        <p:nvSpPr>
          <p:cNvPr id="5" name="object 5"/>
          <p:cNvSpPr>
            <a:spLocks noChangeAspect="1"/>
          </p:cNvSpPr>
          <p:nvPr/>
        </p:nvSpPr>
        <p:spPr>
          <a:xfrm>
            <a:off x="5105400" y="2286000"/>
            <a:ext cx="3024336" cy="3559039"/>
          </a:xfrm>
          <a:prstGeom prst="rect">
            <a:avLst/>
          </a:prstGeom>
          <a:blipFill>
            <a:blip r:embed="rId2" cstate="print"/>
            <a:stretch>
              <a:fillRect/>
            </a:stretch>
          </a:blipFill>
        </p:spPr>
        <p:txBody>
          <a:bodyPr wrap="square" lIns="0" tIns="0" rIns="0" bIns="0" rtlCol="0"/>
          <a:lstStyle/>
          <a:p>
            <a:endParaRPr sz="1588"/>
          </a:p>
        </p:txBody>
      </p:sp>
    </p:spTree>
    <p:extLst>
      <p:ext uri="{BB962C8B-B14F-4D97-AF65-F5344CB8AC3E}">
        <p14:creationId xmlns:p14="http://schemas.microsoft.com/office/powerpoint/2010/main" val="37133426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Aid for Heat Exhaustion</a:t>
            </a:r>
            <a:endParaRPr lang="en-US" dirty="0"/>
          </a:p>
        </p:txBody>
      </p:sp>
      <p:sp>
        <p:nvSpPr>
          <p:cNvPr id="9" name="Content Placeholder 8"/>
          <p:cNvSpPr>
            <a:spLocks noGrp="1"/>
          </p:cNvSpPr>
          <p:nvPr>
            <p:ph idx="1"/>
          </p:nvPr>
        </p:nvSpPr>
        <p:spPr>
          <a:xfrm>
            <a:off x="1823310" y="1451856"/>
            <a:ext cx="3817625" cy="4904494"/>
          </a:xfrm>
        </p:spPr>
        <p:txBody>
          <a:bodyPr>
            <a:normAutofit fontScale="92500"/>
          </a:bodyPr>
          <a:lstStyle/>
          <a:p>
            <a:pPr marL="342900" indent="-342900">
              <a:buFont typeface="Arial" panose="020B0604020202020204" pitchFamily="34" charset="0"/>
              <a:buChar char="•"/>
            </a:pPr>
            <a:r>
              <a:rPr lang="en-US" sz="2400" dirty="0" smtClean="0">
                <a:solidFill>
                  <a:schemeClr val="tx1"/>
                </a:solidFill>
                <a:cs typeface="Arial" panose="020B0604020202020204" pitchFamily="34" charset="0"/>
              </a:rPr>
              <a:t>Move victim from heat to rest  in a cool place.</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Loosen or remove                  unnecessary clothing.</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Give water or a sports drink.</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Raise feet 8-12 inches.</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Put cool, wet cloths on            forehead and body – spray    skin with water.</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Seek medical care if victim’s  condition worsens or does not improve within 30 minutes.</a:t>
            </a:r>
            <a:endParaRPr lang="en-US" sz="2400" dirty="0">
              <a:solidFill>
                <a:schemeClr val="tx1"/>
              </a:solidFill>
              <a:cs typeface="Arial" panose="020B0604020202020204" pitchFamily="34" charset="0"/>
            </a:endParaRPr>
          </a:p>
        </p:txBody>
      </p:sp>
      <p:pic>
        <p:nvPicPr>
          <p:cNvPr id="12" name="Picture 11"/>
          <p:cNvPicPr>
            <a:picLocks noChangeAspect="1"/>
          </p:cNvPicPr>
          <p:nvPr/>
        </p:nvPicPr>
        <p:blipFill rotWithShape="1">
          <a:blip r:embed="rId2"/>
          <a:srcRect l="11318"/>
          <a:stretch/>
        </p:blipFill>
        <p:spPr>
          <a:xfrm>
            <a:off x="5640935" y="1451856"/>
            <a:ext cx="3445225" cy="2592288"/>
          </a:xfrm>
          <a:prstGeom prst="rect">
            <a:avLst/>
          </a:prstGeom>
        </p:spPr>
      </p:pic>
    </p:spTree>
    <p:extLst>
      <p:ext uri="{BB962C8B-B14F-4D97-AF65-F5344CB8AC3E}">
        <p14:creationId xmlns:p14="http://schemas.microsoft.com/office/powerpoint/2010/main" val="12037571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b="8000"/>
          <a:stretch/>
        </p:blipFill>
        <p:spPr>
          <a:xfrm>
            <a:off x="2167761" y="1"/>
            <a:ext cx="5763749" cy="6862252"/>
          </a:xfrm>
          <a:prstGeom prst="rect">
            <a:avLst/>
          </a:prstGeom>
        </p:spPr>
      </p:pic>
    </p:spTree>
    <p:extLst>
      <p:ext uri="{BB962C8B-B14F-4D97-AF65-F5344CB8AC3E}">
        <p14:creationId xmlns:p14="http://schemas.microsoft.com/office/powerpoint/2010/main" val="42607914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Aid for Heat Stroke</a:t>
            </a:r>
            <a:endParaRPr lang="en-US" dirty="0"/>
          </a:p>
        </p:txBody>
      </p:sp>
      <p:sp>
        <p:nvSpPr>
          <p:cNvPr id="11" name="Content Placeholder 10"/>
          <p:cNvSpPr>
            <a:spLocks noGrp="1"/>
          </p:cNvSpPr>
          <p:nvPr>
            <p:ph idx="1"/>
          </p:nvPr>
        </p:nvSpPr>
        <p:spPr>
          <a:xfrm>
            <a:off x="1823310" y="1451856"/>
            <a:ext cx="3512215" cy="5031244"/>
          </a:xfrm>
        </p:spPr>
        <p:txBody>
          <a:bodyPr/>
          <a:lstStyle/>
          <a:p>
            <a:pPr marL="285750" indent="-285750">
              <a:buFont typeface="Arial" panose="020B0604020202020204" pitchFamily="34" charset="0"/>
              <a:buChar char="•"/>
            </a:pPr>
            <a:r>
              <a:rPr lang="en-US" sz="2400" dirty="0" smtClean="0">
                <a:solidFill>
                  <a:schemeClr val="tx1"/>
                </a:solidFill>
                <a:cs typeface="Arial" panose="020B0604020202020204" pitchFamily="34" charset="0"/>
              </a:rPr>
              <a:t>Call 911.</a:t>
            </a:r>
          </a:p>
          <a:p>
            <a:pPr marL="285750" indent="-285750">
              <a:buFont typeface="Arial" panose="020B0604020202020204" pitchFamily="34" charset="0"/>
              <a:buChar char="•"/>
            </a:pPr>
            <a:r>
              <a:rPr lang="en-US" sz="2400" dirty="0" smtClean="0">
                <a:solidFill>
                  <a:schemeClr val="tx1"/>
                </a:solidFill>
                <a:cs typeface="Arial" panose="020B0604020202020204" pitchFamily="34" charset="0"/>
              </a:rPr>
              <a:t>Move victim to cool place.</a:t>
            </a:r>
          </a:p>
          <a:p>
            <a:pPr marL="285750" indent="-285750">
              <a:buFont typeface="Arial" panose="020B0604020202020204" pitchFamily="34" charset="0"/>
              <a:buChar char="•"/>
            </a:pPr>
            <a:r>
              <a:rPr lang="en-US" sz="2400" dirty="0" smtClean="0">
                <a:solidFill>
                  <a:schemeClr val="tx1"/>
                </a:solidFill>
                <a:cs typeface="Arial" panose="020B0604020202020204" pitchFamily="34" charset="0"/>
              </a:rPr>
              <a:t>Remove outer clothing.</a:t>
            </a:r>
          </a:p>
          <a:p>
            <a:pPr marL="285750" indent="-285750">
              <a:buFont typeface="Arial" panose="020B0604020202020204" pitchFamily="34" charset="0"/>
              <a:buChar char="•"/>
            </a:pPr>
            <a:r>
              <a:rPr lang="en-US" sz="2400" dirty="0" smtClean="0">
                <a:solidFill>
                  <a:schemeClr val="tx1"/>
                </a:solidFill>
                <a:cs typeface="Arial" panose="020B0604020202020204" pitchFamily="34" charset="0"/>
              </a:rPr>
              <a:t>Cool victim quickly.</a:t>
            </a:r>
          </a:p>
          <a:p>
            <a:pPr marL="285750" indent="-285750">
              <a:buFont typeface="Arial" panose="020B0604020202020204" pitchFamily="34" charset="0"/>
              <a:buChar char="•"/>
            </a:pPr>
            <a:r>
              <a:rPr lang="en-US" sz="2400" dirty="0" smtClean="0">
                <a:solidFill>
                  <a:schemeClr val="tx1"/>
                </a:solidFill>
                <a:cs typeface="Arial" panose="020B0604020202020204" pitchFamily="34" charset="0"/>
              </a:rPr>
              <a:t>Apply cold compresses or spray skin with water.</a:t>
            </a:r>
          </a:p>
          <a:p>
            <a:pPr marL="285750" indent="-285750">
              <a:buFont typeface="Arial" panose="020B0604020202020204" pitchFamily="34" charset="0"/>
              <a:buChar char="•"/>
            </a:pPr>
            <a:r>
              <a:rPr lang="en-US" sz="2400" dirty="0" smtClean="0">
                <a:solidFill>
                  <a:schemeClr val="tx1"/>
                </a:solidFill>
                <a:cs typeface="Arial" panose="020B0604020202020204" pitchFamily="34" charset="0"/>
              </a:rPr>
              <a:t>Put ice bags or cold packs beside neck, armpits, and groin.</a:t>
            </a:r>
          </a:p>
          <a:p>
            <a:pPr marL="285750" indent="-285750">
              <a:buFont typeface="Arial" panose="020B0604020202020204" pitchFamily="34" charset="0"/>
              <a:buChar char="•"/>
            </a:pPr>
            <a:endParaRPr lang="en-US" sz="2400" dirty="0">
              <a:solidFill>
                <a:schemeClr val="tx1"/>
              </a:solidFill>
              <a:latin typeface="Arial" panose="020B0604020202020204" pitchFamily="34" charset="0"/>
              <a:cs typeface="Arial" panose="020B0604020202020204" pitchFamily="34" charset="0"/>
            </a:endParaRPr>
          </a:p>
        </p:txBody>
      </p:sp>
      <p:sp>
        <p:nvSpPr>
          <p:cNvPr id="5" name="object 5"/>
          <p:cNvSpPr>
            <a:spLocks noChangeAspect="1"/>
          </p:cNvSpPr>
          <p:nvPr/>
        </p:nvSpPr>
        <p:spPr>
          <a:xfrm>
            <a:off x="5335525" y="1451856"/>
            <a:ext cx="3613059" cy="2744420"/>
          </a:xfrm>
          <a:prstGeom prst="rect">
            <a:avLst/>
          </a:prstGeom>
          <a:blipFill>
            <a:blip r:embed="rId2" cstate="print"/>
            <a:stretch>
              <a:fillRect/>
            </a:stretch>
          </a:blipFill>
        </p:spPr>
        <p:txBody>
          <a:bodyPr wrap="square" lIns="0" tIns="0" rIns="0" bIns="0" rtlCol="0"/>
          <a:lstStyle/>
          <a:p>
            <a:endParaRPr sz="1588"/>
          </a:p>
        </p:txBody>
      </p:sp>
    </p:spTree>
    <p:extLst>
      <p:ext uri="{BB962C8B-B14F-4D97-AF65-F5344CB8AC3E}">
        <p14:creationId xmlns:p14="http://schemas.microsoft.com/office/powerpoint/2010/main" val="38068678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1823310" y="365126"/>
            <a:ext cx="6692040" cy="773300"/>
          </a:xfrm>
        </p:spPr>
        <p:txBody>
          <a:bodyPr>
            <a:normAutofit/>
          </a:bodyPr>
          <a:lstStyle/>
          <a:p>
            <a:r>
              <a:rPr lang="en-US" sz="3600" dirty="0">
                <a:solidFill>
                  <a:srgbClr val="0045DE"/>
                </a:solidFill>
                <a:effectLst>
                  <a:outerShdw blurRad="38100" dist="38100" dir="2700000" algn="tl">
                    <a:srgbClr val="000000">
                      <a:alpha val="43137"/>
                    </a:srgbClr>
                  </a:outerShdw>
                </a:effectLst>
              </a:rPr>
              <a:t>Dehydration</a:t>
            </a:r>
          </a:p>
        </p:txBody>
      </p:sp>
      <p:sp>
        <p:nvSpPr>
          <p:cNvPr id="7" name="Content Placeholder 6"/>
          <p:cNvSpPr>
            <a:spLocks noGrp="1"/>
          </p:cNvSpPr>
          <p:nvPr>
            <p:ph sz="half" idx="1"/>
          </p:nvPr>
        </p:nvSpPr>
        <p:spPr>
          <a:xfrm>
            <a:off x="1670604" y="1291130"/>
            <a:ext cx="3512215" cy="4885833"/>
          </a:xfrm>
        </p:spPr>
        <p:txBody>
          <a:bodyPr>
            <a:normAutofit lnSpcReduction="10000"/>
          </a:bodyPr>
          <a:lstStyle/>
          <a:p>
            <a:pPr marL="342900" indent="-342900"/>
            <a:r>
              <a:rPr lang="en-US" sz="2200" dirty="0">
                <a:cs typeface="Arial" panose="020B0604020202020204" pitchFamily="34" charset="0"/>
              </a:rPr>
              <a:t>When the body puts out more liquid than it is taking in.</a:t>
            </a:r>
          </a:p>
          <a:p>
            <a:pPr marL="342900" indent="-342900"/>
            <a:r>
              <a:rPr lang="en-US" sz="2200" dirty="0">
                <a:cs typeface="Arial" panose="020B0604020202020204" pitchFamily="34" charset="0"/>
              </a:rPr>
              <a:t>Ways we lose fluids:</a:t>
            </a:r>
          </a:p>
          <a:p>
            <a:pPr marL="1085850" lvl="1" indent="-342900"/>
            <a:r>
              <a:rPr lang="en-US" sz="1800" dirty="0">
                <a:cs typeface="Arial" panose="020B0604020202020204" pitchFamily="34" charset="0"/>
              </a:rPr>
              <a:t>Sweating.</a:t>
            </a:r>
          </a:p>
          <a:p>
            <a:pPr marL="1085850" lvl="1" indent="-342900"/>
            <a:r>
              <a:rPr lang="en-US" sz="1800" dirty="0">
                <a:cs typeface="Arial" panose="020B0604020202020204" pitchFamily="34" charset="0"/>
              </a:rPr>
              <a:t>Urination.</a:t>
            </a:r>
          </a:p>
          <a:p>
            <a:pPr marL="1085850" lvl="1" indent="-342900"/>
            <a:r>
              <a:rPr lang="en-US" sz="1800" dirty="0">
                <a:cs typeface="Arial" panose="020B0604020202020204" pitchFamily="34" charset="0"/>
              </a:rPr>
              <a:t>Vomiting.</a:t>
            </a:r>
          </a:p>
          <a:p>
            <a:pPr marL="342900" indent="-342900"/>
            <a:r>
              <a:rPr lang="en-US" sz="2200" dirty="0">
                <a:cs typeface="Arial" panose="020B0604020202020204" pitchFamily="34" charset="0"/>
              </a:rPr>
              <a:t>Signs of dehydration:</a:t>
            </a:r>
          </a:p>
          <a:p>
            <a:pPr marL="1085850" lvl="1" indent="-342900"/>
            <a:r>
              <a:rPr lang="en-US" sz="1800" dirty="0">
                <a:cs typeface="Arial" panose="020B0604020202020204" pitchFamily="34" charset="0"/>
              </a:rPr>
              <a:t>Thirst.</a:t>
            </a:r>
          </a:p>
          <a:p>
            <a:pPr marL="1085850" lvl="1" indent="-342900"/>
            <a:r>
              <a:rPr lang="en-US" sz="1800" dirty="0">
                <a:cs typeface="Arial" panose="020B0604020202020204" pitchFamily="34" charset="0"/>
              </a:rPr>
              <a:t>Yellow or dark urine.</a:t>
            </a:r>
          </a:p>
          <a:p>
            <a:pPr marL="1085850" lvl="1" indent="-342900"/>
            <a:r>
              <a:rPr lang="en-US" sz="1800" dirty="0">
                <a:cs typeface="Arial" panose="020B0604020202020204" pitchFamily="34" charset="0"/>
              </a:rPr>
              <a:t>Dry mouth.</a:t>
            </a:r>
          </a:p>
          <a:p>
            <a:pPr marL="1085850" lvl="1" indent="-342900"/>
            <a:r>
              <a:rPr lang="en-US" sz="1800" dirty="0">
                <a:cs typeface="Arial" panose="020B0604020202020204" pitchFamily="34" charset="0"/>
              </a:rPr>
              <a:t>Lightheadedness.</a:t>
            </a:r>
          </a:p>
          <a:p>
            <a:pPr marL="1085850" lvl="1" indent="-342900"/>
            <a:r>
              <a:rPr lang="en-US" sz="1800" dirty="0">
                <a:cs typeface="Arial" panose="020B0604020202020204" pitchFamily="34" charset="0"/>
              </a:rPr>
              <a:t>Nausea and vomiting.</a:t>
            </a:r>
          </a:p>
          <a:p>
            <a:pPr marL="1085850" lvl="1" indent="-342900"/>
            <a:r>
              <a:rPr lang="en-US" sz="1800" dirty="0">
                <a:cs typeface="Arial" panose="020B0604020202020204" pitchFamily="34" charset="0"/>
              </a:rPr>
              <a:t>Dry skin.</a:t>
            </a:r>
          </a:p>
          <a:p>
            <a:pPr marL="1085850" lvl="1" indent="-342900"/>
            <a:r>
              <a:rPr lang="en-US" sz="1800" dirty="0">
                <a:cs typeface="Arial" panose="020B0604020202020204" pitchFamily="34" charset="0"/>
              </a:rPr>
              <a:t>Cease sweating.</a:t>
            </a:r>
          </a:p>
          <a:p>
            <a:endParaRPr lang="en-US" dirty="0"/>
          </a:p>
        </p:txBody>
      </p:sp>
      <p:sp>
        <p:nvSpPr>
          <p:cNvPr id="8" name="Content Placeholder 7"/>
          <p:cNvSpPr>
            <a:spLocks noGrp="1"/>
          </p:cNvSpPr>
          <p:nvPr>
            <p:ph sz="half" idx="2"/>
          </p:nvPr>
        </p:nvSpPr>
        <p:spPr>
          <a:xfrm>
            <a:off x="5335524" y="1291130"/>
            <a:ext cx="3512216" cy="4885833"/>
          </a:xfrm>
        </p:spPr>
        <p:txBody>
          <a:bodyPr>
            <a:normAutofit lnSpcReduction="10000"/>
          </a:bodyPr>
          <a:lstStyle/>
          <a:p>
            <a:pPr marL="342900" indent="-342900"/>
            <a:r>
              <a:rPr lang="en-US" sz="2200" dirty="0">
                <a:cs typeface="Arial" panose="020B0604020202020204" pitchFamily="34" charset="0"/>
              </a:rPr>
              <a:t>Treatment:</a:t>
            </a:r>
          </a:p>
          <a:p>
            <a:pPr marL="1085850" lvl="1" indent="-342900"/>
            <a:r>
              <a:rPr lang="en-US" sz="1800" dirty="0">
                <a:cs typeface="Arial" panose="020B0604020202020204" pitchFamily="34" charset="0"/>
              </a:rPr>
              <a:t>Drink fluids (water, Gatorade).</a:t>
            </a:r>
          </a:p>
          <a:p>
            <a:pPr marL="1085850" lvl="1" indent="-342900"/>
            <a:r>
              <a:rPr lang="en-US" sz="1800" dirty="0">
                <a:cs typeface="Arial" panose="020B0604020202020204" pitchFamily="34" charset="0"/>
              </a:rPr>
              <a:t>Avoid physical activity.</a:t>
            </a:r>
          </a:p>
          <a:p>
            <a:pPr marL="1085850" lvl="1" indent="-342900"/>
            <a:r>
              <a:rPr lang="en-US" sz="1800" dirty="0">
                <a:cs typeface="Arial" panose="020B0604020202020204" pitchFamily="34" charset="0"/>
              </a:rPr>
              <a:t>Get inside air conditioned or cool area.</a:t>
            </a:r>
          </a:p>
          <a:p>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3212976"/>
            <a:ext cx="3528392" cy="2340500"/>
          </a:xfrm>
          <a:prstGeom prst="rect">
            <a:avLst/>
          </a:prstGeom>
        </p:spPr>
      </p:pic>
      <p:pic>
        <p:nvPicPr>
          <p:cNvPr id="11" name="Picture 10"/>
          <p:cNvPicPr>
            <a:picLocks noChangeAspect="1"/>
          </p:cNvPicPr>
          <p:nvPr/>
        </p:nvPicPr>
        <p:blipFill>
          <a:blip r:embed="rId4"/>
          <a:stretch>
            <a:fillRect/>
          </a:stretch>
        </p:blipFill>
        <p:spPr>
          <a:xfrm>
            <a:off x="4572000" y="439543"/>
            <a:ext cx="3258005" cy="895475"/>
          </a:xfrm>
          <a:prstGeom prst="rect">
            <a:avLst/>
          </a:prstGeom>
        </p:spPr>
      </p:pic>
    </p:spTree>
    <p:extLst>
      <p:ext uri="{BB962C8B-B14F-4D97-AF65-F5344CB8AC3E}">
        <p14:creationId xmlns:p14="http://schemas.microsoft.com/office/powerpoint/2010/main" val="18773471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Injuries Caused by Aquatic Life</a:t>
            </a:r>
            <a:endParaRPr lang="en-US" dirty="0"/>
          </a:p>
        </p:txBody>
      </p:sp>
      <p:sp>
        <p:nvSpPr>
          <p:cNvPr id="3" name="Content Placeholder 2"/>
          <p:cNvSpPr>
            <a:spLocks noGrp="1"/>
          </p:cNvSpPr>
          <p:nvPr>
            <p:ph idx="1"/>
          </p:nvPr>
        </p:nvSpPr>
        <p:spPr>
          <a:xfrm>
            <a:off x="1823310" y="1451856"/>
            <a:ext cx="5344675" cy="5406144"/>
          </a:xfrm>
        </p:spPr>
        <p:txBody>
          <a:bodyPr>
            <a:normAutofit/>
          </a:bodyPr>
          <a:lstStyle/>
          <a:p>
            <a:r>
              <a:rPr lang="en-US" sz="2200" dirty="0" smtClean="0"/>
              <a:t>Most injuries by aquatic life are caused by accidental contact.</a:t>
            </a:r>
          </a:p>
          <a:p>
            <a:pPr lvl="1"/>
            <a:r>
              <a:rPr lang="en-US" sz="1800" dirty="0" smtClean="0"/>
              <a:t>Treat all organisms with respect and never tease or disturb them.</a:t>
            </a:r>
          </a:p>
          <a:p>
            <a:pPr lvl="1"/>
            <a:r>
              <a:rPr lang="en-US" sz="1800" dirty="0" smtClean="0"/>
              <a:t>Avoid contact with animals.</a:t>
            </a:r>
          </a:p>
          <a:p>
            <a:pPr lvl="1"/>
            <a:r>
              <a:rPr lang="en-US" sz="1800" dirty="0" smtClean="0"/>
              <a:t>Be cautious in murky water where you may have trouble seeing where you place your hands.</a:t>
            </a:r>
          </a:p>
          <a:p>
            <a:pPr lvl="1"/>
            <a:r>
              <a:rPr lang="en-US" sz="1800" dirty="0" smtClean="0"/>
              <a:t>Avoid wearing jewelry that may resemble fishing lures.</a:t>
            </a:r>
          </a:p>
          <a:p>
            <a:pPr lvl="1"/>
            <a:r>
              <a:rPr lang="en-US" sz="1800" dirty="0" smtClean="0"/>
              <a:t>Wear an exposure suit (lycra or neoprene).</a:t>
            </a:r>
          </a:p>
          <a:p>
            <a:pPr lvl="1"/>
            <a:r>
              <a:rPr lang="en-US" sz="1800" dirty="0" smtClean="0"/>
              <a:t>Maintain buoyancy and stay off the bottom.</a:t>
            </a:r>
          </a:p>
          <a:p>
            <a:pPr lvl="1"/>
            <a:r>
              <a:rPr lang="en-US" sz="1800" dirty="0" smtClean="0"/>
              <a:t>Be aware of local advisories which may issue warnings such as those about jellyfish or bacterial contamination along the shoreline.</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2380" r="13340"/>
          <a:stretch/>
        </p:blipFill>
        <p:spPr>
          <a:xfrm>
            <a:off x="7015280" y="4497935"/>
            <a:ext cx="1832460" cy="184785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575" y="2054655"/>
            <a:ext cx="2038690" cy="1527050"/>
          </a:xfrm>
          <a:prstGeom prst="rect">
            <a:avLst/>
          </a:prstGeom>
        </p:spPr>
      </p:pic>
    </p:spTree>
    <p:extLst>
      <p:ext uri="{BB962C8B-B14F-4D97-AF65-F5344CB8AC3E}">
        <p14:creationId xmlns:p14="http://schemas.microsoft.com/office/powerpoint/2010/main" val="34913549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2366" y="69490"/>
            <a:ext cx="6719020" cy="763525"/>
          </a:xfrm>
        </p:spPr>
        <p:txBody>
          <a:bodyPr/>
          <a:lstStyle/>
          <a:p>
            <a:r>
              <a:rPr lang="en-US" dirty="0" smtClean="0"/>
              <a:t>Injuries Caused by Aquatic Life</a:t>
            </a:r>
            <a:endParaRPr lang="en-US" dirty="0"/>
          </a:p>
        </p:txBody>
      </p:sp>
      <p:sp>
        <p:nvSpPr>
          <p:cNvPr id="3" name="Content Placeholder 2"/>
          <p:cNvSpPr>
            <a:spLocks noGrp="1"/>
          </p:cNvSpPr>
          <p:nvPr>
            <p:ph idx="1"/>
          </p:nvPr>
        </p:nvSpPr>
        <p:spPr>
          <a:xfrm>
            <a:off x="4565882" y="833015"/>
            <a:ext cx="4434561" cy="5650085"/>
          </a:xfrm>
        </p:spPr>
        <p:txBody>
          <a:bodyPr>
            <a:normAutofit/>
          </a:bodyPr>
          <a:lstStyle/>
          <a:p>
            <a:r>
              <a:rPr lang="en-US" sz="2000" dirty="0" smtClean="0"/>
              <a:t>Treat venomous wounds such as stings by first focusing on the victim’s airway, breathing, and circulation (ABC’s)</a:t>
            </a:r>
          </a:p>
          <a:p>
            <a:r>
              <a:rPr lang="en-US" sz="2000" dirty="0" smtClean="0"/>
              <a:t>Manage bleeding and treat for shock.</a:t>
            </a:r>
          </a:p>
          <a:p>
            <a:r>
              <a:rPr lang="en-US" sz="2000" dirty="0" smtClean="0"/>
              <a:t>If possible and safe, remove spines or stingers with forceps or other tools.</a:t>
            </a:r>
          </a:p>
          <a:p>
            <a:r>
              <a:rPr lang="en-US" sz="2000" dirty="0" smtClean="0"/>
              <a:t>If possible, soak the affected area with hot water for 30 to 90 minutes keeping the area still.</a:t>
            </a:r>
          </a:p>
          <a:p>
            <a:r>
              <a:rPr lang="en-US" sz="2000" dirty="0" smtClean="0"/>
              <a:t>After flushing the wound with running water, dry the area and apply a triple antibiotic ointment.</a:t>
            </a:r>
          </a:p>
          <a:p>
            <a:r>
              <a:rPr lang="en-US" sz="2000" dirty="0" smtClean="0"/>
              <a:t>Cover the wound with a dry, sterile bandage.</a:t>
            </a:r>
          </a:p>
          <a:p>
            <a:r>
              <a:rPr lang="en-US" sz="2000" dirty="0" smtClean="0"/>
              <a:t>For more serious injuries, see a doctor.</a:t>
            </a:r>
            <a:endParaRPr lang="en-US" sz="2000" dirty="0"/>
          </a:p>
        </p:txBody>
      </p:sp>
      <p:grpSp>
        <p:nvGrpSpPr>
          <p:cNvPr id="12" name="Group 11"/>
          <p:cNvGrpSpPr/>
          <p:nvPr/>
        </p:nvGrpSpPr>
        <p:grpSpPr>
          <a:xfrm>
            <a:off x="43318" y="3601365"/>
            <a:ext cx="4473637" cy="2390831"/>
            <a:chOff x="54567" y="3419042"/>
            <a:chExt cx="4473637" cy="2390831"/>
          </a:xfrm>
        </p:grpSpPr>
        <p:pic>
          <p:nvPicPr>
            <p:cNvPr id="11" name="Picture 3"/>
            <p:cNvPicPr>
              <a:picLocks noChangeAspect="1" noChangeArrowheads="1"/>
            </p:cNvPicPr>
            <p:nvPr/>
          </p:nvPicPr>
          <p:blipFill>
            <a:blip r:embed="rId2" cstate="print"/>
            <a:srcRect/>
            <a:stretch>
              <a:fillRect/>
            </a:stretch>
          </p:blipFill>
          <p:spPr bwMode="auto">
            <a:xfrm>
              <a:off x="54567" y="3419042"/>
              <a:ext cx="3063252" cy="2390831"/>
            </a:xfrm>
            <a:prstGeom prst="rect">
              <a:avLst/>
            </a:prstGeom>
            <a:noFill/>
            <a:ln w="9525">
              <a:noFill/>
              <a:miter lim="800000"/>
              <a:headEnd/>
              <a:tailEnd/>
            </a:ln>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2837" y="3419042"/>
              <a:ext cx="1485367" cy="2390831"/>
            </a:xfrm>
            <a:prstGeom prst="rect">
              <a:avLst/>
            </a:prstGeom>
          </p:spPr>
        </p:pic>
      </p:grpSp>
      <p:pic>
        <p:nvPicPr>
          <p:cNvPr id="7" name="Picture 6"/>
          <p:cNvPicPr>
            <a:picLocks noChangeAspect="1"/>
          </p:cNvPicPr>
          <p:nvPr/>
        </p:nvPicPr>
        <p:blipFill rotWithShape="1">
          <a:blip r:embed="rId4"/>
          <a:srcRect l="17787" r="16994"/>
          <a:stretch/>
        </p:blipFill>
        <p:spPr>
          <a:xfrm>
            <a:off x="2124939" y="915765"/>
            <a:ext cx="2392017" cy="2665939"/>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979" y="915766"/>
            <a:ext cx="1937359" cy="2665939"/>
          </a:xfrm>
          <a:prstGeom prst="rect">
            <a:avLst/>
          </a:prstGeom>
        </p:spPr>
      </p:pic>
    </p:spTree>
    <p:extLst>
      <p:ext uri="{BB962C8B-B14F-4D97-AF65-F5344CB8AC3E}">
        <p14:creationId xmlns:p14="http://schemas.microsoft.com/office/powerpoint/2010/main" val="3950045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670" y="222195"/>
            <a:ext cx="7940659" cy="763524"/>
          </a:xfrm>
        </p:spPr>
        <p:txBody>
          <a:bodyPr>
            <a:normAutofit fontScale="90000"/>
          </a:bodyPr>
          <a:lstStyle/>
          <a:p>
            <a:r>
              <a:rPr lang="en-US" dirty="0" smtClean="0">
                <a:effectLst>
                  <a:outerShdw blurRad="38100" dist="38100" dir="2700000" algn="tl">
                    <a:srgbClr val="000000">
                      <a:alpha val="43137"/>
                    </a:srgbClr>
                  </a:outerShdw>
                </a:effectLst>
              </a:rPr>
              <a:t>Scuba Diving Merit </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Badge Requirements</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01670" y="1901949"/>
            <a:ext cx="7940661" cy="4428445"/>
          </a:xfrm>
        </p:spPr>
        <p:txBody>
          <a:bodyPr>
            <a:normAutofit fontScale="85000" lnSpcReduction="20000"/>
          </a:bodyPr>
          <a:lstStyle/>
          <a:p>
            <a:pPr marL="514350" indent="-514350">
              <a:buFont typeface="+mj-lt"/>
              <a:buAutoNum type="arabicPeriod" startAt="3"/>
            </a:pPr>
            <a:r>
              <a:rPr lang="en-US" dirty="0" smtClean="0"/>
              <a:t>Discuss </a:t>
            </a:r>
            <a:r>
              <a:rPr lang="en-US" dirty="0"/>
              <a:t>the Scuba Diver’s Code with your merit badge counselor, and explain the importance of each guideline to a scuba diver’s safety. </a:t>
            </a:r>
          </a:p>
          <a:p>
            <a:pPr marL="514350" indent="-514350">
              <a:buFont typeface="+mj-lt"/>
              <a:buAutoNum type="arabicPeriod" startAt="3"/>
            </a:pPr>
            <a:r>
              <a:rPr lang="en-US" dirty="0"/>
              <a:t>Earn an Open Water Diver Certification from a scuba organization recognized by the Boy Scouts of America scuba policy.</a:t>
            </a:r>
          </a:p>
          <a:p>
            <a:pPr marL="514350" indent="-514350">
              <a:buFont typeface="+mj-lt"/>
              <a:buAutoNum type="arabicPeriod" startAt="3"/>
            </a:pPr>
            <a:r>
              <a:rPr lang="en-US" dirty="0"/>
              <a:t>Explain what an ecosystem is, and describe four aquatic ecosystems a diver might experience.</a:t>
            </a:r>
          </a:p>
          <a:p>
            <a:pPr marL="514350" indent="-514350">
              <a:buFont typeface="+mj-lt"/>
              <a:buAutoNum type="arabicPeriod" startAt="3"/>
            </a:pPr>
            <a:r>
              <a:rPr lang="en-US" dirty="0" smtClean="0"/>
              <a:t>Find </a:t>
            </a:r>
            <a:r>
              <a:rPr lang="en-US" dirty="0"/>
              <a:t>out about three career opportunities in the scuba industry. Pick one and find out the education, training, and experience required for this profession. Discuss this with your counselor, and explain why this profession might interest you. </a:t>
            </a:r>
          </a:p>
          <a:p>
            <a:endParaRPr lang="en-US" dirty="0" smtClean="0"/>
          </a:p>
          <a:p>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6590" y="69490"/>
            <a:ext cx="1182232" cy="1221640"/>
          </a:xfrm>
          <a:prstGeom prst="rect">
            <a:avLst/>
          </a:prstGeom>
        </p:spPr>
      </p:pic>
    </p:spTree>
    <p:extLst>
      <p:ext uri="{BB962C8B-B14F-4D97-AF65-F5344CB8AC3E}">
        <p14:creationId xmlns:p14="http://schemas.microsoft.com/office/powerpoint/2010/main" val="14613184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Cuts and Scrapes</a:t>
            </a:r>
          </a:p>
        </p:txBody>
      </p:sp>
      <p:sp>
        <p:nvSpPr>
          <p:cNvPr id="3" name="Content Placeholder 2"/>
          <p:cNvSpPr>
            <a:spLocks noGrp="1"/>
          </p:cNvSpPr>
          <p:nvPr>
            <p:ph idx="1"/>
          </p:nvPr>
        </p:nvSpPr>
        <p:spPr>
          <a:xfrm>
            <a:off x="1823309" y="1451856"/>
            <a:ext cx="3817625" cy="4275740"/>
          </a:xfrm>
        </p:spPr>
        <p:txBody>
          <a:bodyPr>
            <a:normAutofit/>
          </a:bodyPr>
          <a:lstStyle/>
          <a:p>
            <a:r>
              <a:rPr lang="en-US" sz="2400" dirty="0" smtClean="0"/>
              <a:t>Simple cuts are skin injuries caused by sharp objects.</a:t>
            </a:r>
          </a:p>
          <a:p>
            <a:pPr lvl="1"/>
            <a:r>
              <a:rPr lang="en-US" sz="2000" dirty="0"/>
              <a:t>Usually not very deep</a:t>
            </a:r>
          </a:p>
          <a:p>
            <a:r>
              <a:rPr lang="en-US" sz="2400" dirty="0" smtClean="0"/>
              <a:t>Scratches are areas of damage to the upper layers of skin. </a:t>
            </a:r>
          </a:p>
        </p:txBody>
      </p:sp>
      <p:sp>
        <p:nvSpPr>
          <p:cNvPr id="9" name="Slide Number Placeholder 8"/>
          <p:cNvSpPr>
            <a:spLocks noGrp="1"/>
          </p:cNvSpPr>
          <p:nvPr>
            <p:ph type="sldNum" sz="quarter" idx="12"/>
          </p:nvPr>
        </p:nvSpPr>
        <p:spPr/>
        <p:txBody>
          <a:bodyPr/>
          <a:lstStyle/>
          <a:p>
            <a:fld id="{8C9E1820-E9B2-42D1-9078-7F6EB35AD6D1}" type="slidenum">
              <a:rPr lang="en-US" smtClean="0"/>
              <a:pPr/>
              <a:t>30</a:t>
            </a:fld>
            <a:endParaRPr lang="en-US" dirty="0"/>
          </a:p>
        </p:txBody>
      </p:sp>
      <p:pic>
        <p:nvPicPr>
          <p:cNvPr id="6" name="Content Placeholder 5"/>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4648200" y="4039820"/>
            <a:ext cx="4038600" cy="227171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0934" y="1567198"/>
            <a:ext cx="2634950" cy="2204575"/>
          </a:xfrm>
          <a:prstGeom prst="rect">
            <a:avLst/>
          </a:prstGeom>
        </p:spPr>
      </p:pic>
    </p:spTree>
    <p:extLst>
      <p:ext uri="{BB962C8B-B14F-4D97-AF65-F5344CB8AC3E}">
        <p14:creationId xmlns:p14="http://schemas.microsoft.com/office/powerpoint/2010/main" val="42267192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Treatment for </a:t>
            </a:r>
            <a:r>
              <a:rPr lang="en-US" dirty="0"/>
              <a:t>Cuts and Scrapes</a:t>
            </a:r>
          </a:p>
        </p:txBody>
      </p:sp>
      <p:sp>
        <p:nvSpPr>
          <p:cNvPr id="3" name="Content Placeholder 2"/>
          <p:cNvSpPr>
            <a:spLocks noGrp="1"/>
          </p:cNvSpPr>
          <p:nvPr>
            <p:ph idx="1"/>
          </p:nvPr>
        </p:nvSpPr>
        <p:spPr>
          <a:xfrm>
            <a:off x="1823310" y="1291130"/>
            <a:ext cx="4238021" cy="5065220"/>
          </a:xfrm>
        </p:spPr>
        <p:txBody>
          <a:bodyPr>
            <a:normAutofit lnSpcReduction="10000"/>
          </a:bodyPr>
          <a:lstStyle/>
          <a:p>
            <a:r>
              <a:rPr lang="en-US" sz="2400" dirty="0" smtClean="0"/>
              <a:t>Wash the wound with soap and water for 5 minutes. </a:t>
            </a:r>
          </a:p>
          <a:p>
            <a:pPr lvl="1"/>
            <a:r>
              <a:rPr lang="en-US" sz="2000" dirty="0" smtClean="0"/>
              <a:t>Remove any bits of dirt, small pieces of rock, or other debris. </a:t>
            </a:r>
          </a:p>
          <a:p>
            <a:pPr lvl="1"/>
            <a:r>
              <a:rPr lang="en-US" sz="2000" dirty="0"/>
              <a:t>If you have cuts or scrapes from contact with corals, be sure to clean the area carefully or infection may </a:t>
            </a:r>
            <a:r>
              <a:rPr lang="en-US" sz="2000" dirty="0" smtClean="0"/>
              <a:t>develop. </a:t>
            </a:r>
            <a:endParaRPr lang="en-US" sz="2000" dirty="0"/>
          </a:p>
          <a:p>
            <a:r>
              <a:rPr lang="en-US" sz="2400" dirty="0" smtClean="0"/>
              <a:t>Apply an antibiotic ointment such as Neosporin and cover it with a Band-Aid or gauze.</a:t>
            </a:r>
          </a:p>
          <a:p>
            <a:r>
              <a:rPr lang="en-US" sz="2400" dirty="0" smtClean="0"/>
              <a:t>See a doctor if your injuries worsen or do not seem to be healing.</a:t>
            </a:r>
          </a:p>
        </p:txBody>
      </p:sp>
      <p:sp>
        <p:nvSpPr>
          <p:cNvPr id="9" name="Slide Number Placeholder 8"/>
          <p:cNvSpPr>
            <a:spLocks noGrp="1"/>
          </p:cNvSpPr>
          <p:nvPr>
            <p:ph type="sldNum" sz="quarter" idx="12"/>
          </p:nvPr>
        </p:nvSpPr>
        <p:spPr/>
        <p:txBody>
          <a:bodyPr/>
          <a:lstStyle/>
          <a:p>
            <a:fld id="{8C9E1820-E9B2-42D1-9078-7F6EB35AD6D1}" type="slidenum">
              <a:rPr lang="en-US" smtClean="0"/>
              <a:pPr/>
              <a:t>31</a:t>
            </a:fld>
            <a:endParaRPr lang="en-US" dirty="0"/>
          </a:p>
        </p:txBody>
      </p:sp>
      <p:pic>
        <p:nvPicPr>
          <p:cNvPr id="7" name="Content Placeholder 6"/>
          <p:cNvPicPr>
            <a:picLocks noGrp="1" noChangeAspect="1"/>
          </p:cNvPicPr>
          <p:nvPr>
            <p:ph sz="half" idx="4294967295"/>
          </p:nvPr>
        </p:nvPicPr>
        <p:blipFill rotWithShape="1">
          <a:blip r:embed="rId2" cstate="print">
            <a:extLst>
              <a:ext uri="{28A0092B-C50C-407E-A947-70E740481C1C}">
                <a14:useLocalDpi xmlns:a14="http://schemas.microsoft.com/office/drawing/2010/main" val="0"/>
              </a:ext>
            </a:extLst>
          </a:blip>
          <a:srcRect r="13418"/>
          <a:stretch/>
        </p:blipFill>
        <p:spPr>
          <a:xfrm>
            <a:off x="6061331" y="1322400"/>
            <a:ext cx="3054100" cy="2193925"/>
          </a:xfr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3812" y="3709565"/>
            <a:ext cx="2549138" cy="2453545"/>
          </a:xfrm>
          <a:prstGeom prst="rect">
            <a:avLst/>
          </a:prstGeom>
        </p:spPr>
      </p:pic>
    </p:spTree>
    <p:extLst>
      <p:ext uri="{BB962C8B-B14F-4D97-AF65-F5344CB8AC3E}">
        <p14:creationId xmlns:p14="http://schemas.microsoft.com/office/powerpoint/2010/main" val="3714278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Common Mistakes </a:t>
            </a:r>
            <a:r>
              <a:rPr lang="en-US" dirty="0"/>
              <a:t>in </a:t>
            </a:r>
            <a:r>
              <a:rPr lang="en-US" dirty="0" smtClean="0"/>
              <a:t>Treating </a:t>
            </a:r>
            <a:r>
              <a:rPr lang="en-US" dirty="0"/>
              <a:t>Cuts and Scrapes</a:t>
            </a:r>
          </a:p>
        </p:txBody>
      </p:sp>
      <p:sp>
        <p:nvSpPr>
          <p:cNvPr id="3" name="Content Placeholder 2"/>
          <p:cNvSpPr>
            <a:spLocks noGrp="1"/>
          </p:cNvSpPr>
          <p:nvPr>
            <p:ph idx="1"/>
          </p:nvPr>
        </p:nvSpPr>
        <p:spPr/>
        <p:txBody>
          <a:bodyPr>
            <a:normAutofit/>
          </a:bodyPr>
          <a:lstStyle/>
          <a:p>
            <a:pPr marL="347663" lvl="1" indent="-347663">
              <a:buFont typeface="Arial" panose="020B0604020202020204" pitchFamily="34" charset="0"/>
              <a:buChar char="•"/>
            </a:pPr>
            <a:r>
              <a:rPr lang="en-US" sz="2400" dirty="0" smtClean="0"/>
              <a:t>Don't use alcohol or Merthiolate on open wounds. </a:t>
            </a:r>
          </a:p>
          <a:p>
            <a:pPr marL="747713" lvl="2" indent="-347663">
              <a:buFont typeface="Calibri Light" panose="020F0302020204030204" pitchFamily="34" charset="0"/>
              <a:buChar char="–"/>
            </a:pPr>
            <a:r>
              <a:rPr lang="en-US" sz="2000" dirty="0" smtClean="0"/>
              <a:t>They sting and damage normal tissue. </a:t>
            </a:r>
          </a:p>
          <a:p>
            <a:pPr marL="347663" lvl="1" indent="-347663">
              <a:buFont typeface="Arial" panose="020B0604020202020204" pitchFamily="34" charset="0"/>
              <a:buChar char="•"/>
            </a:pPr>
            <a:r>
              <a:rPr lang="en-US" sz="2400" dirty="0" smtClean="0"/>
              <a:t>Don't kiss an open wound because the wound will become contaminated by the many germs in a person's mouth.  </a:t>
            </a:r>
          </a:p>
          <a:p>
            <a:pPr marL="747713" lvl="2" indent="-347663">
              <a:buFont typeface="Calibri Light" panose="020F0302020204030204" pitchFamily="34" charset="0"/>
              <a:buChar char="–"/>
            </a:pPr>
            <a:r>
              <a:rPr lang="en-US" sz="2000" dirty="0" smtClean="0"/>
              <a:t>No kissing the Boo Boo!</a:t>
            </a:r>
          </a:p>
          <a:p>
            <a:pPr marL="347663" lvl="1" indent="-347663">
              <a:buFont typeface="Arial" panose="020B0604020202020204" pitchFamily="34" charset="0"/>
              <a:buChar char="•"/>
            </a:pPr>
            <a:r>
              <a:rPr lang="en-US" sz="2400" dirty="0" smtClean="0"/>
              <a:t>Let the scab fall off by itself; picking it off may cause a scar. </a:t>
            </a:r>
          </a:p>
          <a:p>
            <a:pPr lvl="1">
              <a:buFont typeface="Arial" panose="020B0604020202020204" pitchFamily="34" charset="0"/>
              <a:buChar char="•"/>
            </a:pPr>
            <a:endParaRPr lang="en-US" b="1" dirty="0" smtClean="0"/>
          </a:p>
        </p:txBody>
      </p:sp>
      <p:sp>
        <p:nvSpPr>
          <p:cNvPr id="5" name="Slide Number Placeholder 4"/>
          <p:cNvSpPr>
            <a:spLocks noGrp="1"/>
          </p:cNvSpPr>
          <p:nvPr>
            <p:ph type="sldNum" sz="quarter" idx="12"/>
          </p:nvPr>
        </p:nvSpPr>
        <p:spPr/>
        <p:txBody>
          <a:bodyPr/>
          <a:lstStyle/>
          <a:p>
            <a:fld id="{8C9E1820-E9B2-42D1-9078-7F6EB35AD6D1}" type="slidenum">
              <a:rPr lang="en-US" smtClean="0"/>
              <a:pPr/>
              <a:t>32</a:t>
            </a:fld>
            <a:endParaRPr lang="en-US" dirty="0"/>
          </a:p>
        </p:txBody>
      </p:sp>
    </p:spTree>
    <p:extLst>
      <p:ext uri="{BB962C8B-B14F-4D97-AF65-F5344CB8AC3E}">
        <p14:creationId xmlns:p14="http://schemas.microsoft.com/office/powerpoint/2010/main" val="588803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effectLst>
                  <a:outerShdw blurRad="38100" dist="38100" dir="2700000" algn="tl">
                    <a:srgbClr val="000000">
                      <a:alpha val="43137"/>
                    </a:srgbClr>
                  </a:outerShdw>
                </a:effectLst>
              </a:rPr>
              <a:t>Requirement 1b</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pPr marL="0" indent="0">
              <a:buNone/>
            </a:pPr>
            <a:r>
              <a:rPr lang="en-US" dirty="0"/>
              <a:t>Identify the conditions that must exist before </a:t>
            </a:r>
            <a:r>
              <a:rPr lang="en-US" dirty="0"/>
              <a:t>performing CPR on a person, and explain how to recognize such conditions. Demonstrate the proper technique for performing CPR using a training device approved by your counselor.</a:t>
            </a:r>
          </a:p>
          <a:p>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8475" y="69490"/>
            <a:ext cx="1182232" cy="1221640"/>
          </a:xfrm>
          <a:prstGeom prst="rect">
            <a:avLst/>
          </a:prstGeom>
        </p:spPr>
      </p:pic>
    </p:spTree>
    <p:extLst>
      <p:ext uri="{BB962C8B-B14F-4D97-AF65-F5344CB8AC3E}">
        <p14:creationId xmlns:p14="http://schemas.microsoft.com/office/powerpoint/2010/main" val="24084903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Cardiac Emergencies and CPR</a:t>
            </a:r>
            <a:endParaRPr lang="en-US" dirty="0"/>
          </a:p>
        </p:txBody>
      </p:sp>
      <p:sp>
        <p:nvSpPr>
          <p:cNvPr id="3" name="Content Placeholder 2"/>
          <p:cNvSpPr>
            <a:spLocks noGrp="1"/>
          </p:cNvSpPr>
          <p:nvPr>
            <p:ph idx="1"/>
          </p:nvPr>
        </p:nvSpPr>
        <p:spPr>
          <a:xfrm>
            <a:off x="1823310" y="1451856"/>
            <a:ext cx="5344675" cy="4725834"/>
          </a:xfrm>
        </p:spPr>
        <p:txBody>
          <a:bodyPr>
            <a:normAutofit lnSpcReduction="10000"/>
          </a:bodyPr>
          <a:lstStyle/>
          <a:p>
            <a:r>
              <a:rPr lang="en-US" sz="2400" dirty="0" smtClean="0"/>
              <a:t>CPR is the important first response in the event of a cardiac emergency.</a:t>
            </a:r>
          </a:p>
          <a:p>
            <a:r>
              <a:rPr lang="en-US" sz="2400" dirty="0" smtClean="0"/>
              <a:t>CPR is used in near-drownings when a victim’s breathing and heartbeat have stopped.</a:t>
            </a:r>
          </a:p>
          <a:p>
            <a:r>
              <a:rPr lang="en-US" sz="2400" dirty="0" smtClean="0"/>
              <a:t>Include individuals trained in CPR at every diving outing.</a:t>
            </a:r>
          </a:p>
          <a:p>
            <a:r>
              <a:rPr lang="en-US" sz="2400" dirty="0" smtClean="0"/>
              <a:t>CPR should be attempted only by persons trained and qualified under the supervision of a trained instructor.</a:t>
            </a:r>
          </a:p>
          <a:p>
            <a:r>
              <a:rPr lang="en-US" sz="2400" dirty="0" smtClean="0"/>
              <a:t>To receive CPR training, contact the </a:t>
            </a:r>
            <a:r>
              <a:rPr lang="en-US" sz="2400" b="1" dirty="0" smtClean="0">
                <a:hlinkClick r:id="rId2"/>
              </a:rPr>
              <a:t>American Red Cross</a:t>
            </a:r>
            <a:r>
              <a:rPr lang="en-US" sz="2400" dirty="0" smtClean="0"/>
              <a:t> or the </a:t>
            </a:r>
            <a:r>
              <a:rPr lang="en-US" sz="2400" b="1" dirty="0" smtClean="0">
                <a:hlinkClick r:id="rId3"/>
              </a:rPr>
              <a:t>American Heart Association</a:t>
            </a:r>
            <a:r>
              <a:rPr lang="en-US" sz="2400" dirty="0" smtClean="0"/>
              <a:t>.</a:t>
            </a:r>
            <a:endParaRPr lang="en-US" sz="2400"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7985" y="1596540"/>
            <a:ext cx="1824439" cy="1824439"/>
          </a:xfrm>
          <a:prstGeom prst="rect">
            <a:avLst/>
          </a:prstGeom>
        </p:spPr>
      </p:pic>
    </p:spTree>
    <p:extLst>
      <p:ext uri="{BB962C8B-B14F-4D97-AF65-F5344CB8AC3E}">
        <p14:creationId xmlns:p14="http://schemas.microsoft.com/office/powerpoint/2010/main" val="323849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28720" y="222195"/>
            <a:ext cx="6426646" cy="763525"/>
          </a:xfrm>
        </p:spPr>
        <p:txBody>
          <a:bodyPr>
            <a:normAutofit/>
          </a:bodyPr>
          <a:lstStyle/>
          <a:p>
            <a:r>
              <a:rPr lang="en-US" dirty="0" smtClean="0"/>
              <a:t>CPR Protocols</a:t>
            </a:r>
            <a:endParaRPr lang="en-US" dirty="0"/>
          </a:p>
        </p:txBody>
      </p:sp>
      <p:sp>
        <p:nvSpPr>
          <p:cNvPr id="4" name="Content Placeholder 3"/>
          <p:cNvSpPr>
            <a:spLocks noGrp="1"/>
          </p:cNvSpPr>
          <p:nvPr>
            <p:ph idx="1"/>
          </p:nvPr>
        </p:nvSpPr>
        <p:spPr>
          <a:xfrm>
            <a:off x="1517900" y="985720"/>
            <a:ext cx="4733857" cy="5497380"/>
          </a:xfrm>
        </p:spPr>
        <p:txBody>
          <a:bodyPr/>
          <a:lstStyle/>
          <a:p>
            <a:pPr marL="342900" indent="-342900" eaLnBrk="0">
              <a:buFont typeface="Arial" panose="020B0604020202020204" pitchFamily="34" charset="0"/>
              <a:buChar char="•"/>
            </a:pPr>
            <a:r>
              <a:rPr lang="en-US" sz="2400" dirty="0">
                <a:cs typeface="Arial" panose="020B0604020202020204" pitchFamily="34" charset="0"/>
              </a:rPr>
              <a:t>The A‐B‐C order for CPR (</a:t>
            </a:r>
            <a:r>
              <a:rPr lang="en-US" sz="2400" dirty="0" smtClean="0">
                <a:cs typeface="Arial" panose="020B0604020202020204" pitchFamily="34" charset="0"/>
              </a:rPr>
              <a:t>Airway‐Breathing‐Circulation</a:t>
            </a:r>
            <a:r>
              <a:rPr lang="en-US" sz="2400" dirty="0">
                <a:cs typeface="Arial" panose="020B0604020202020204" pitchFamily="34" charset="0"/>
              </a:rPr>
              <a:t>) has been changed to </a:t>
            </a:r>
            <a:r>
              <a:rPr lang="en-US" sz="2400" dirty="0" smtClean="0">
                <a:cs typeface="Arial" panose="020B0604020202020204" pitchFamily="34" charset="0"/>
              </a:rPr>
              <a:t>C‐A‐B Compressions‐Airway‐Breathing).</a:t>
            </a:r>
            <a:endParaRPr lang="en-US" sz="2400" dirty="0">
              <a:cs typeface="Arial" panose="020B0604020202020204" pitchFamily="34" charset="0"/>
            </a:endParaRPr>
          </a:p>
          <a:p>
            <a:pPr marL="342900" indent="-342900">
              <a:buFont typeface="Arial" panose="020B0604020202020204" pitchFamily="34" charset="0"/>
              <a:buChar char="•"/>
            </a:pPr>
            <a:r>
              <a:rPr lang="en-US" sz="2400" dirty="0">
                <a:cs typeface="Arial" panose="020B0604020202020204" pitchFamily="34" charset="0"/>
              </a:rPr>
              <a:t>This is based on medical research that </a:t>
            </a:r>
            <a:r>
              <a:rPr lang="en-US" sz="2400" dirty="0" smtClean="0">
                <a:cs typeface="Arial" panose="020B0604020202020204" pitchFamily="34" charset="0"/>
              </a:rPr>
              <a:t>shows CPR </a:t>
            </a:r>
            <a:r>
              <a:rPr lang="en-US" sz="2400" dirty="0">
                <a:cs typeface="Arial" panose="020B0604020202020204" pitchFamily="34" charset="0"/>
              </a:rPr>
              <a:t>is </a:t>
            </a:r>
            <a:r>
              <a:rPr lang="en-US" sz="2400" dirty="0" smtClean="0">
                <a:cs typeface="Arial" panose="020B0604020202020204" pitchFamily="34" charset="0"/>
              </a:rPr>
              <a:t>more </a:t>
            </a:r>
            <a:r>
              <a:rPr lang="en-US" sz="2400" dirty="0">
                <a:cs typeface="Arial" panose="020B0604020202020204" pitchFamily="34" charset="0"/>
              </a:rPr>
              <a:t>effective if done first </a:t>
            </a:r>
            <a:r>
              <a:rPr lang="en-US" sz="2400" dirty="0" smtClean="0">
                <a:cs typeface="Arial" panose="020B0604020202020204" pitchFamily="34" charset="0"/>
              </a:rPr>
              <a:t>and promptly</a:t>
            </a:r>
            <a:r>
              <a:rPr lang="en-US" sz="2400" dirty="0">
                <a:cs typeface="Arial" panose="020B0604020202020204" pitchFamily="34" charset="0"/>
              </a:rPr>
              <a:t>.</a:t>
            </a:r>
          </a:p>
          <a:p>
            <a:pPr marL="342900" indent="-342900">
              <a:buFont typeface="Arial" panose="020B0604020202020204" pitchFamily="34" charset="0"/>
              <a:buChar char="•"/>
            </a:pPr>
            <a:r>
              <a:rPr lang="en-US" sz="2400" dirty="0">
                <a:cs typeface="Arial" panose="020B0604020202020204" pitchFamily="34" charset="0"/>
              </a:rPr>
              <a:t>Volunteers will no longer check for a pulse </a:t>
            </a:r>
            <a:r>
              <a:rPr lang="en-US" sz="2400" dirty="0" smtClean="0">
                <a:cs typeface="Arial" panose="020B0604020202020204" pitchFamily="34" charset="0"/>
              </a:rPr>
              <a:t>or Look‐Listen‐Feel </a:t>
            </a:r>
            <a:r>
              <a:rPr lang="en-US" sz="2400" dirty="0">
                <a:cs typeface="Arial" panose="020B0604020202020204" pitchFamily="34" charset="0"/>
              </a:rPr>
              <a:t>for </a:t>
            </a:r>
            <a:r>
              <a:rPr lang="en-US" sz="2400" dirty="0" smtClean="0">
                <a:cs typeface="Arial" panose="020B0604020202020204" pitchFamily="34" charset="0"/>
              </a:rPr>
              <a:t>breathing.</a:t>
            </a:r>
            <a:endParaRPr lang="en-US" sz="2400" dirty="0">
              <a:cs typeface="Arial" panose="020B0604020202020204" pitchFamily="34" charset="0"/>
            </a:endParaRPr>
          </a:p>
        </p:txBody>
      </p:sp>
      <p:pic>
        <p:nvPicPr>
          <p:cNvPr id="9" name="Picture 8"/>
          <p:cNvPicPr>
            <a:picLocks noChangeAspect="1"/>
          </p:cNvPicPr>
          <p:nvPr/>
        </p:nvPicPr>
        <p:blipFill>
          <a:blip r:embed="rId2"/>
          <a:stretch>
            <a:fillRect/>
          </a:stretch>
        </p:blipFill>
        <p:spPr>
          <a:xfrm>
            <a:off x="6167691" y="985720"/>
            <a:ext cx="2926935" cy="4192525"/>
          </a:xfrm>
          <a:prstGeom prst="rect">
            <a:avLst/>
          </a:prstGeom>
        </p:spPr>
      </p:pic>
    </p:spTree>
    <p:extLst>
      <p:ext uri="{BB962C8B-B14F-4D97-AF65-F5344CB8AC3E}">
        <p14:creationId xmlns:p14="http://schemas.microsoft.com/office/powerpoint/2010/main" val="24029046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New CPR Protocols</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sz="2400" dirty="0" smtClean="0">
                <a:cs typeface="Arial" panose="020B0604020202020204" pitchFamily="34" charset="0"/>
              </a:rPr>
              <a:t>Are you OK? – Check responsiveness.</a:t>
            </a:r>
          </a:p>
          <a:p>
            <a:pPr marL="457200" indent="-457200">
              <a:buFont typeface="+mj-lt"/>
              <a:buAutoNum type="arabicPeriod"/>
            </a:pPr>
            <a:r>
              <a:rPr lang="en-US" sz="2400" dirty="0" smtClean="0">
                <a:cs typeface="Arial" panose="020B0604020202020204" pitchFamily="34" charset="0"/>
              </a:rPr>
              <a:t>Unresponsive? Assess breathing by looking at the victim  (DO NOT open airway yet by tilting head…DO NOT Look-Listen-Feel).</a:t>
            </a:r>
          </a:p>
          <a:p>
            <a:pPr marL="457200" indent="-457200">
              <a:buFont typeface="+mj-lt"/>
              <a:buAutoNum type="arabicPeriod"/>
            </a:pPr>
            <a:r>
              <a:rPr lang="en-US" sz="2400" dirty="0" smtClean="0">
                <a:cs typeface="Arial" panose="020B0604020202020204" pitchFamily="34" charset="0"/>
              </a:rPr>
              <a:t>Not breathing? Call 911 and send for AED if available.</a:t>
            </a:r>
          </a:p>
          <a:p>
            <a:pPr marL="457200" indent="-457200">
              <a:buFont typeface="+mj-lt"/>
              <a:buAutoNum type="arabicPeriod"/>
            </a:pPr>
            <a:r>
              <a:rPr lang="en-US" sz="2400" dirty="0" smtClean="0">
                <a:cs typeface="Arial" panose="020B0604020202020204" pitchFamily="34" charset="0"/>
              </a:rPr>
              <a:t>Start with 30 compressions and then two breaths.</a:t>
            </a:r>
          </a:p>
          <a:p>
            <a:pPr marL="457200" indent="-457200">
              <a:buFont typeface="+mj-lt"/>
              <a:buAutoNum type="arabicPeriod"/>
            </a:pPr>
            <a:r>
              <a:rPr lang="en-US" sz="2400" dirty="0" smtClean="0">
                <a:cs typeface="Arial" panose="020B0604020202020204" pitchFamily="34" charset="0"/>
              </a:rPr>
              <a:t>Continue with CPR – 30 compressions, then 2 breaths.</a:t>
            </a:r>
            <a:endParaRPr lang="en-US" sz="2400" dirty="0">
              <a:cs typeface="Arial" panose="020B0604020202020204" pitchFamily="34" charset="0"/>
            </a:endParaRPr>
          </a:p>
        </p:txBody>
      </p:sp>
    </p:spTree>
    <p:extLst>
      <p:ext uri="{BB962C8B-B14F-4D97-AF65-F5344CB8AC3E}">
        <p14:creationId xmlns:p14="http://schemas.microsoft.com/office/powerpoint/2010/main" val="1704512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CPR Technique</a:t>
            </a:r>
            <a:endParaRPr lang="en-US" dirty="0"/>
          </a:p>
        </p:txBody>
      </p:sp>
      <p:sp>
        <p:nvSpPr>
          <p:cNvPr id="6" name="Content Placeholder 5"/>
          <p:cNvSpPr>
            <a:spLocks noGrp="1"/>
          </p:cNvSpPr>
          <p:nvPr>
            <p:ph idx="1"/>
          </p:nvPr>
        </p:nvSpPr>
        <p:spPr>
          <a:xfrm>
            <a:off x="1823310" y="1451855"/>
            <a:ext cx="3206805" cy="5183949"/>
          </a:xfrm>
        </p:spPr>
        <p:txBody>
          <a:bodyPr/>
          <a:lstStyle/>
          <a:p>
            <a:pPr marL="342900" indent="-342900">
              <a:buFont typeface="+mj-lt"/>
              <a:buAutoNum type="arabicPeriod"/>
            </a:pPr>
            <a:r>
              <a:rPr lang="en-US" sz="2400" dirty="0">
                <a:cs typeface="Arial" panose="020B0604020202020204" pitchFamily="34" charset="0"/>
              </a:rPr>
              <a:t>Position on their </a:t>
            </a:r>
            <a:r>
              <a:rPr lang="en-US" sz="2400" dirty="0" smtClean="0">
                <a:cs typeface="Arial" panose="020B0604020202020204" pitchFamily="34" charset="0"/>
              </a:rPr>
              <a:t>back.</a:t>
            </a:r>
            <a:endParaRPr lang="en-US" sz="2400" dirty="0">
              <a:cs typeface="Arial" panose="020B0604020202020204" pitchFamily="34" charset="0"/>
            </a:endParaRPr>
          </a:p>
          <a:p>
            <a:pPr marL="342900" indent="-342900">
              <a:buFont typeface="+mj-lt"/>
              <a:buAutoNum type="arabicPeriod"/>
            </a:pPr>
            <a:r>
              <a:rPr lang="en-US" sz="2400" dirty="0">
                <a:cs typeface="Arial" panose="020B0604020202020204" pitchFamily="34" charset="0"/>
              </a:rPr>
              <a:t>If victim appears to be </a:t>
            </a:r>
            <a:r>
              <a:rPr lang="en-US" sz="2400" dirty="0" smtClean="0">
                <a:cs typeface="Arial" panose="020B0604020202020204" pitchFamily="34" charset="0"/>
              </a:rPr>
              <a:t>not breathing </a:t>
            </a:r>
            <a:r>
              <a:rPr lang="en-US" sz="2400" dirty="0">
                <a:cs typeface="Arial" panose="020B0604020202020204" pitchFamily="34" charset="0"/>
              </a:rPr>
              <a:t>or is gasping call </a:t>
            </a:r>
            <a:r>
              <a:rPr lang="en-US" sz="2400" dirty="0" smtClean="0">
                <a:cs typeface="Arial" panose="020B0604020202020204" pitchFamily="34" charset="0"/>
              </a:rPr>
              <a:t>911</a:t>
            </a:r>
            <a:r>
              <a:rPr lang="en-US" sz="2400" dirty="0">
                <a:cs typeface="Arial" panose="020B0604020202020204" pitchFamily="34" charset="0"/>
              </a:rPr>
              <a:t>, get AED, and start </a:t>
            </a:r>
            <a:r>
              <a:rPr lang="en-US" sz="2400" dirty="0" smtClean="0">
                <a:cs typeface="Arial" panose="020B0604020202020204" pitchFamily="34" charset="0"/>
              </a:rPr>
              <a:t>CPR.</a:t>
            </a:r>
            <a:endParaRPr lang="en-US" sz="2400" dirty="0">
              <a:cs typeface="Arial" panose="020B0604020202020204" pitchFamily="34" charset="0"/>
            </a:endParaRPr>
          </a:p>
          <a:p>
            <a:pPr marL="342900" indent="-342900">
              <a:buFont typeface="+mj-lt"/>
              <a:buAutoNum type="arabicPeriod"/>
            </a:pPr>
            <a:r>
              <a:rPr lang="en-US" sz="2400" dirty="0">
                <a:cs typeface="Arial" panose="020B0604020202020204" pitchFamily="34" charset="0"/>
              </a:rPr>
              <a:t>Use a barrier device if you </a:t>
            </a:r>
            <a:r>
              <a:rPr lang="en-US" sz="2400" dirty="0" smtClean="0">
                <a:cs typeface="Arial" panose="020B0604020202020204" pitchFamily="34" charset="0"/>
              </a:rPr>
              <a:t>have one.</a:t>
            </a:r>
            <a:endParaRPr lang="en-US" sz="2400" dirty="0">
              <a:cs typeface="Arial" panose="020B0604020202020204" pitchFamily="34" charset="0"/>
            </a:endParaRPr>
          </a:p>
          <a:p>
            <a:endParaRPr lang="en-US" dirty="0"/>
          </a:p>
        </p:txBody>
      </p:sp>
      <p:pic>
        <p:nvPicPr>
          <p:cNvPr id="7" name="Content Placeholder 6"/>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5105400" y="2057400"/>
            <a:ext cx="4038600" cy="3028950"/>
          </a:xfrm>
        </p:spPr>
      </p:pic>
    </p:spTree>
    <p:extLst>
      <p:ext uri="{BB962C8B-B14F-4D97-AF65-F5344CB8AC3E}">
        <p14:creationId xmlns:p14="http://schemas.microsoft.com/office/powerpoint/2010/main" val="32097955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CPR Technique</a:t>
            </a:r>
          </a:p>
        </p:txBody>
      </p:sp>
      <p:sp>
        <p:nvSpPr>
          <p:cNvPr id="18" name="Content Placeholder 17"/>
          <p:cNvSpPr>
            <a:spLocks noGrp="1"/>
          </p:cNvSpPr>
          <p:nvPr>
            <p:ph idx="1"/>
          </p:nvPr>
        </p:nvSpPr>
        <p:spPr>
          <a:xfrm>
            <a:off x="1365195" y="2665475"/>
            <a:ext cx="2748690" cy="602799"/>
          </a:xfrm>
        </p:spPr>
        <p:txBody>
          <a:bodyPr>
            <a:normAutofit/>
          </a:bodyPr>
          <a:lstStyle/>
          <a:p>
            <a:pPr marL="0" indent="0">
              <a:buNone/>
            </a:pPr>
            <a:r>
              <a:rPr lang="en-US" sz="2800" b="1" dirty="0" smtClean="0">
                <a:cs typeface="Arial" panose="020B0604020202020204" pitchFamily="34" charset="0"/>
              </a:rPr>
              <a:t>30 compressions</a:t>
            </a:r>
            <a:endParaRPr lang="en-US" sz="2800" b="1" dirty="0">
              <a:cs typeface="Arial" panose="020B0604020202020204" pitchFamily="34" charset="0"/>
            </a:endParaRPr>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1180" y="1458257"/>
            <a:ext cx="5256584" cy="4205267"/>
          </a:xfrm>
          <a:prstGeom prst="rect">
            <a:avLst/>
          </a:prstGeom>
        </p:spPr>
      </p:pic>
    </p:spTree>
    <p:extLst>
      <p:ext uri="{BB962C8B-B14F-4D97-AF65-F5344CB8AC3E}">
        <p14:creationId xmlns:p14="http://schemas.microsoft.com/office/powerpoint/2010/main" val="8455980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CPR Technique</a:t>
            </a:r>
          </a:p>
        </p:txBody>
      </p:sp>
      <p:sp>
        <p:nvSpPr>
          <p:cNvPr id="10" name="TextBox 9"/>
          <p:cNvSpPr txBox="1"/>
          <p:nvPr/>
        </p:nvSpPr>
        <p:spPr>
          <a:xfrm>
            <a:off x="3350359" y="1418274"/>
            <a:ext cx="2901395" cy="523220"/>
          </a:xfrm>
          <a:prstGeom prst="rect">
            <a:avLst/>
          </a:prstGeom>
          <a:noFill/>
        </p:spPr>
        <p:txBody>
          <a:bodyPr wrap="square" rtlCol="0">
            <a:spAutoFit/>
          </a:bodyPr>
          <a:lstStyle/>
          <a:p>
            <a:r>
              <a:rPr lang="en-US" sz="2800" b="1" dirty="0" smtClean="0">
                <a:cs typeface="Arial" panose="020B0604020202020204" pitchFamily="34" charset="0"/>
              </a:rPr>
              <a:t>Open the airway</a:t>
            </a:r>
            <a:endParaRPr lang="en-US" sz="2800" b="1" dirty="0">
              <a:cs typeface="Arial" panose="020B0604020202020204" pitchFamily="34" charset="0"/>
            </a:endParaRPr>
          </a:p>
        </p:txBody>
      </p:sp>
      <p:sp>
        <p:nvSpPr>
          <p:cNvPr id="11" name="TextBox 10"/>
          <p:cNvSpPr txBox="1"/>
          <p:nvPr/>
        </p:nvSpPr>
        <p:spPr>
          <a:xfrm>
            <a:off x="2739539" y="5599911"/>
            <a:ext cx="5650085" cy="523220"/>
          </a:xfrm>
          <a:prstGeom prst="rect">
            <a:avLst/>
          </a:prstGeom>
          <a:noFill/>
        </p:spPr>
        <p:txBody>
          <a:bodyPr wrap="square" rtlCol="0">
            <a:spAutoFit/>
          </a:bodyPr>
          <a:lstStyle/>
          <a:p>
            <a:r>
              <a:rPr lang="en-US" sz="2800" b="1" dirty="0" smtClean="0">
                <a:cs typeface="Arial" panose="020B0604020202020204" pitchFamily="34" charset="0"/>
              </a:rPr>
              <a:t>Use the head-tilt-chin-lift technique</a:t>
            </a:r>
            <a:endParaRPr lang="en-US" sz="2800" b="1" dirty="0">
              <a:cs typeface="Arial" panose="020B0604020202020204" pitchFamily="34" charset="0"/>
            </a:endParaRP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3309" y="2031980"/>
            <a:ext cx="6718300" cy="3404914"/>
          </a:xfrm>
          <a:prstGeom prst="rect">
            <a:avLst/>
          </a:prstGeom>
        </p:spPr>
      </p:pic>
    </p:spTree>
    <p:extLst>
      <p:ext uri="{BB962C8B-B14F-4D97-AF65-F5344CB8AC3E}">
        <p14:creationId xmlns:p14="http://schemas.microsoft.com/office/powerpoint/2010/main" val="22145411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effectLst>
                  <a:outerShdw blurRad="38100" dist="38100" dir="2700000" algn="tl">
                    <a:srgbClr val="000000">
                      <a:alpha val="43137"/>
                    </a:srgbClr>
                  </a:outerShdw>
                </a:effectLst>
              </a:rPr>
              <a:t>Requirement 1a</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pPr marL="457200" lvl="1" indent="0">
              <a:buNone/>
            </a:pPr>
            <a:r>
              <a:rPr lang="en-US" dirty="0" smtClean="0"/>
              <a:t>Show </a:t>
            </a:r>
            <a:r>
              <a:rPr lang="en-US" dirty="0"/>
              <a:t>that you know first aid for injuries or illnesses that could occur while scuba diving, including hypothermia, hyperventilation, squeezes, decompression illness, nitrogen narcosis, motion sickness, fatigue, overexertion, heat reactions, dehydration, injuries by aquatic life, and cuts and scrapes.</a:t>
            </a:r>
          </a:p>
          <a:p>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8475" y="69490"/>
            <a:ext cx="1182232" cy="1221640"/>
          </a:xfrm>
          <a:prstGeom prst="rect">
            <a:avLst/>
          </a:prstGeom>
        </p:spPr>
      </p:pic>
    </p:spTree>
    <p:extLst>
      <p:ext uri="{BB962C8B-B14F-4D97-AF65-F5344CB8AC3E}">
        <p14:creationId xmlns:p14="http://schemas.microsoft.com/office/powerpoint/2010/main" val="37541510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Rescue Breathing</a:t>
            </a:r>
            <a:endParaRPr lang="en-US" dirty="0"/>
          </a:p>
        </p:txBody>
      </p:sp>
      <p:sp>
        <p:nvSpPr>
          <p:cNvPr id="7" name="Content Placeholder 6"/>
          <p:cNvSpPr>
            <a:spLocks noGrp="1"/>
          </p:cNvSpPr>
          <p:nvPr>
            <p:ph idx="1"/>
          </p:nvPr>
        </p:nvSpPr>
        <p:spPr/>
        <p:txBody>
          <a:bodyPr>
            <a:normAutofit/>
          </a:bodyPr>
          <a:lstStyle/>
          <a:p>
            <a:pPr marL="0" indent="0" algn="ctr">
              <a:buNone/>
            </a:pPr>
            <a:r>
              <a:rPr lang="en-US" sz="2800" b="1" dirty="0" smtClean="0">
                <a:solidFill>
                  <a:schemeClr val="tx1"/>
                </a:solidFill>
                <a:cs typeface="Arial" panose="020B0604020202020204" pitchFamily="34" charset="0"/>
              </a:rPr>
              <a:t>Two breaths</a:t>
            </a:r>
            <a:endParaRPr lang="en-US" sz="2800" b="1" dirty="0">
              <a:solidFill>
                <a:schemeClr val="tx1"/>
              </a:solidFill>
              <a:cs typeface="Arial" panose="020B0604020202020204" pitchFamily="34" charset="0"/>
            </a:endParaRPr>
          </a:p>
        </p:txBody>
      </p:sp>
      <p:pic>
        <p:nvPicPr>
          <p:cNvPr id="9" name="Content Placeholder 8"/>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3044950" y="2279851"/>
            <a:ext cx="4800600" cy="3600450"/>
          </a:xfrm>
        </p:spPr>
      </p:pic>
    </p:spTree>
    <p:extLst>
      <p:ext uri="{BB962C8B-B14F-4D97-AF65-F5344CB8AC3E}">
        <p14:creationId xmlns:p14="http://schemas.microsoft.com/office/powerpoint/2010/main" val="8165585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670548"/>
          </a:xfrm>
          <a:prstGeom prst="rect">
            <a:avLst/>
          </a:prstGeom>
        </p:spPr>
      </p:pic>
      <p:sp>
        <p:nvSpPr>
          <p:cNvPr id="3" name="object 3"/>
          <p:cNvSpPr/>
          <p:nvPr/>
        </p:nvSpPr>
        <p:spPr>
          <a:xfrm>
            <a:off x="1835696" y="116632"/>
            <a:ext cx="3528392" cy="1323528"/>
          </a:xfrm>
          <a:custGeom>
            <a:avLst/>
            <a:gdLst/>
            <a:ahLst/>
            <a:cxnLst/>
            <a:rect l="l" t="t" r="r" b="b"/>
            <a:pathLst>
              <a:path w="5054600" h="1625600">
                <a:moveTo>
                  <a:pt x="5054600" y="747522"/>
                </a:moveTo>
                <a:lnTo>
                  <a:pt x="5041900" y="726186"/>
                </a:lnTo>
                <a:lnTo>
                  <a:pt x="5029200" y="684161"/>
                </a:lnTo>
                <a:lnTo>
                  <a:pt x="5003800" y="643991"/>
                </a:lnTo>
                <a:lnTo>
                  <a:pt x="4978400" y="605688"/>
                </a:lnTo>
                <a:lnTo>
                  <a:pt x="4940300" y="569264"/>
                </a:lnTo>
                <a:lnTo>
                  <a:pt x="4902200" y="534695"/>
                </a:lnTo>
                <a:lnTo>
                  <a:pt x="4864100" y="501992"/>
                </a:lnTo>
                <a:lnTo>
                  <a:pt x="4826000" y="471157"/>
                </a:lnTo>
                <a:lnTo>
                  <a:pt x="4787900" y="442201"/>
                </a:lnTo>
                <a:lnTo>
                  <a:pt x="4737100" y="415112"/>
                </a:lnTo>
                <a:lnTo>
                  <a:pt x="4686300" y="389890"/>
                </a:lnTo>
                <a:lnTo>
                  <a:pt x="4648200" y="366534"/>
                </a:lnTo>
                <a:lnTo>
                  <a:pt x="4597400" y="345059"/>
                </a:lnTo>
                <a:lnTo>
                  <a:pt x="4559300" y="325450"/>
                </a:lnTo>
                <a:lnTo>
                  <a:pt x="4508500" y="307708"/>
                </a:lnTo>
                <a:lnTo>
                  <a:pt x="4470400" y="291846"/>
                </a:lnTo>
                <a:lnTo>
                  <a:pt x="4394200" y="262890"/>
                </a:lnTo>
                <a:lnTo>
                  <a:pt x="4343400" y="246875"/>
                </a:lnTo>
                <a:lnTo>
                  <a:pt x="4292600" y="231482"/>
                </a:lnTo>
                <a:lnTo>
                  <a:pt x="4254500" y="216700"/>
                </a:lnTo>
                <a:lnTo>
                  <a:pt x="4203700" y="202526"/>
                </a:lnTo>
                <a:lnTo>
                  <a:pt x="4152900" y="188950"/>
                </a:lnTo>
                <a:lnTo>
                  <a:pt x="4102100" y="175958"/>
                </a:lnTo>
                <a:lnTo>
                  <a:pt x="4051300" y="163525"/>
                </a:lnTo>
                <a:lnTo>
                  <a:pt x="4000500" y="151650"/>
                </a:lnTo>
                <a:lnTo>
                  <a:pt x="3949700" y="140335"/>
                </a:lnTo>
                <a:lnTo>
                  <a:pt x="3898900" y="129540"/>
                </a:lnTo>
                <a:lnTo>
                  <a:pt x="3848100" y="119278"/>
                </a:lnTo>
                <a:lnTo>
                  <a:pt x="3797300" y="109512"/>
                </a:lnTo>
                <a:lnTo>
                  <a:pt x="3746500" y="100266"/>
                </a:lnTo>
                <a:lnTo>
                  <a:pt x="3695700" y="91490"/>
                </a:lnTo>
                <a:lnTo>
                  <a:pt x="3644900" y="83197"/>
                </a:lnTo>
                <a:lnTo>
                  <a:pt x="3594100" y="75374"/>
                </a:lnTo>
                <a:lnTo>
                  <a:pt x="3543300" y="67995"/>
                </a:lnTo>
                <a:lnTo>
                  <a:pt x="3492500" y="61061"/>
                </a:lnTo>
                <a:lnTo>
                  <a:pt x="3441700" y="54559"/>
                </a:lnTo>
                <a:lnTo>
                  <a:pt x="3390900" y="48475"/>
                </a:lnTo>
                <a:lnTo>
                  <a:pt x="3340100" y="42799"/>
                </a:lnTo>
                <a:lnTo>
                  <a:pt x="3289300" y="37515"/>
                </a:lnTo>
                <a:lnTo>
                  <a:pt x="3238500" y="32613"/>
                </a:lnTo>
                <a:lnTo>
                  <a:pt x="3187700" y="28079"/>
                </a:lnTo>
                <a:lnTo>
                  <a:pt x="3136900" y="23914"/>
                </a:lnTo>
                <a:lnTo>
                  <a:pt x="3086100" y="20091"/>
                </a:lnTo>
                <a:lnTo>
                  <a:pt x="3035300" y="16611"/>
                </a:lnTo>
                <a:lnTo>
                  <a:pt x="2984500" y="13449"/>
                </a:lnTo>
                <a:lnTo>
                  <a:pt x="2933700" y="10591"/>
                </a:lnTo>
                <a:lnTo>
                  <a:pt x="2882900" y="8051"/>
                </a:lnTo>
                <a:lnTo>
                  <a:pt x="2832100" y="5791"/>
                </a:lnTo>
                <a:lnTo>
                  <a:pt x="2781300" y="3810"/>
                </a:lnTo>
                <a:lnTo>
                  <a:pt x="2654300" y="762"/>
                </a:lnTo>
                <a:lnTo>
                  <a:pt x="2527300" y="0"/>
                </a:lnTo>
                <a:lnTo>
                  <a:pt x="2400300" y="762"/>
                </a:lnTo>
                <a:lnTo>
                  <a:pt x="2273300" y="3810"/>
                </a:lnTo>
                <a:lnTo>
                  <a:pt x="2222500" y="5778"/>
                </a:lnTo>
                <a:lnTo>
                  <a:pt x="2171700" y="8026"/>
                </a:lnTo>
                <a:lnTo>
                  <a:pt x="2120900" y="10553"/>
                </a:lnTo>
                <a:lnTo>
                  <a:pt x="2070100" y="13373"/>
                </a:lnTo>
                <a:lnTo>
                  <a:pt x="2019300" y="16510"/>
                </a:lnTo>
                <a:lnTo>
                  <a:pt x="1968500" y="19964"/>
                </a:lnTo>
                <a:lnTo>
                  <a:pt x="1917700" y="23749"/>
                </a:lnTo>
                <a:lnTo>
                  <a:pt x="1866900" y="27889"/>
                </a:lnTo>
                <a:lnTo>
                  <a:pt x="1816100" y="32372"/>
                </a:lnTo>
                <a:lnTo>
                  <a:pt x="1765300" y="37223"/>
                </a:lnTo>
                <a:lnTo>
                  <a:pt x="1714500" y="42468"/>
                </a:lnTo>
                <a:lnTo>
                  <a:pt x="1663700" y="48094"/>
                </a:lnTo>
                <a:lnTo>
                  <a:pt x="1612900" y="54127"/>
                </a:lnTo>
                <a:lnTo>
                  <a:pt x="1562100" y="60566"/>
                </a:lnTo>
                <a:lnTo>
                  <a:pt x="1511300" y="67449"/>
                </a:lnTo>
                <a:lnTo>
                  <a:pt x="1460500" y="74752"/>
                </a:lnTo>
                <a:lnTo>
                  <a:pt x="1409700" y="82511"/>
                </a:lnTo>
                <a:lnTo>
                  <a:pt x="1358900" y="90741"/>
                </a:lnTo>
                <a:lnTo>
                  <a:pt x="1308100" y="99428"/>
                </a:lnTo>
                <a:lnTo>
                  <a:pt x="1257300" y="108610"/>
                </a:lnTo>
                <a:lnTo>
                  <a:pt x="1206500" y="118287"/>
                </a:lnTo>
                <a:lnTo>
                  <a:pt x="1155700" y="128473"/>
                </a:lnTo>
                <a:lnTo>
                  <a:pt x="1104900" y="139179"/>
                </a:lnTo>
                <a:lnTo>
                  <a:pt x="1054100" y="150406"/>
                </a:lnTo>
                <a:lnTo>
                  <a:pt x="1003300" y="162191"/>
                </a:lnTo>
                <a:lnTo>
                  <a:pt x="952500" y="174523"/>
                </a:lnTo>
                <a:lnTo>
                  <a:pt x="901700" y="187426"/>
                </a:lnTo>
                <a:lnTo>
                  <a:pt x="850900" y="200901"/>
                </a:lnTo>
                <a:lnTo>
                  <a:pt x="812800" y="214972"/>
                </a:lnTo>
                <a:lnTo>
                  <a:pt x="762000" y="229641"/>
                </a:lnTo>
                <a:lnTo>
                  <a:pt x="711200" y="244919"/>
                </a:lnTo>
                <a:lnTo>
                  <a:pt x="660400" y="260832"/>
                </a:lnTo>
                <a:lnTo>
                  <a:pt x="622300" y="277368"/>
                </a:lnTo>
                <a:lnTo>
                  <a:pt x="571500" y="291846"/>
                </a:lnTo>
                <a:lnTo>
                  <a:pt x="533400" y="307086"/>
                </a:lnTo>
                <a:lnTo>
                  <a:pt x="495300" y="324180"/>
                </a:lnTo>
                <a:lnTo>
                  <a:pt x="457200" y="343230"/>
                </a:lnTo>
                <a:lnTo>
                  <a:pt x="406400" y="364274"/>
                </a:lnTo>
                <a:lnTo>
                  <a:pt x="368300" y="387286"/>
                </a:lnTo>
                <a:lnTo>
                  <a:pt x="317500" y="412305"/>
                </a:lnTo>
                <a:lnTo>
                  <a:pt x="266700" y="439305"/>
                </a:lnTo>
                <a:lnTo>
                  <a:pt x="228600" y="468299"/>
                </a:lnTo>
                <a:lnTo>
                  <a:pt x="190500" y="499313"/>
                </a:lnTo>
                <a:lnTo>
                  <a:pt x="139700" y="532320"/>
                </a:lnTo>
                <a:lnTo>
                  <a:pt x="114300" y="567347"/>
                </a:lnTo>
                <a:lnTo>
                  <a:pt x="76200" y="604405"/>
                </a:lnTo>
                <a:lnTo>
                  <a:pt x="50800" y="643470"/>
                </a:lnTo>
                <a:lnTo>
                  <a:pt x="25400" y="684580"/>
                </a:lnTo>
                <a:lnTo>
                  <a:pt x="12700" y="727710"/>
                </a:lnTo>
                <a:lnTo>
                  <a:pt x="0" y="748284"/>
                </a:lnTo>
                <a:lnTo>
                  <a:pt x="0" y="877824"/>
                </a:lnTo>
                <a:lnTo>
                  <a:pt x="12700" y="898398"/>
                </a:lnTo>
                <a:lnTo>
                  <a:pt x="12700" y="919734"/>
                </a:lnTo>
                <a:lnTo>
                  <a:pt x="38100" y="958850"/>
                </a:lnTo>
                <a:lnTo>
                  <a:pt x="63500" y="996302"/>
                </a:lnTo>
                <a:lnTo>
                  <a:pt x="88900" y="1032078"/>
                </a:lnTo>
                <a:lnTo>
                  <a:pt x="114300" y="1066203"/>
                </a:lnTo>
                <a:lnTo>
                  <a:pt x="152400" y="1098677"/>
                </a:lnTo>
                <a:lnTo>
                  <a:pt x="190500" y="1129512"/>
                </a:lnTo>
                <a:lnTo>
                  <a:pt x="228600" y="1158684"/>
                </a:lnTo>
                <a:lnTo>
                  <a:pt x="266700" y="1186230"/>
                </a:lnTo>
                <a:lnTo>
                  <a:pt x="317500" y="1212126"/>
                </a:lnTo>
                <a:lnTo>
                  <a:pt x="355600" y="1236395"/>
                </a:lnTo>
                <a:lnTo>
                  <a:pt x="406400" y="1259039"/>
                </a:lnTo>
                <a:lnTo>
                  <a:pt x="444500" y="1280058"/>
                </a:lnTo>
                <a:lnTo>
                  <a:pt x="495300" y="1299464"/>
                </a:lnTo>
                <a:lnTo>
                  <a:pt x="533400" y="1317244"/>
                </a:lnTo>
                <a:lnTo>
                  <a:pt x="571500" y="1333423"/>
                </a:lnTo>
                <a:lnTo>
                  <a:pt x="622300" y="1347978"/>
                </a:lnTo>
                <a:lnTo>
                  <a:pt x="698500" y="1376934"/>
                </a:lnTo>
                <a:lnTo>
                  <a:pt x="749300" y="1391805"/>
                </a:lnTo>
                <a:lnTo>
                  <a:pt x="787400" y="1406131"/>
                </a:lnTo>
                <a:lnTo>
                  <a:pt x="838200" y="1419910"/>
                </a:lnTo>
                <a:lnTo>
                  <a:pt x="889000" y="1433156"/>
                </a:lnTo>
                <a:lnTo>
                  <a:pt x="939800" y="1445882"/>
                </a:lnTo>
                <a:lnTo>
                  <a:pt x="977900" y="1458099"/>
                </a:lnTo>
                <a:lnTo>
                  <a:pt x="1028700" y="1469796"/>
                </a:lnTo>
                <a:lnTo>
                  <a:pt x="1079500" y="1480997"/>
                </a:lnTo>
                <a:lnTo>
                  <a:pt x="1130300" y="1491716"/>
                </a:lnTo>
                <a:lnTo>
                  <a:pt x="1181100" y="1501940"/>
                </a:lnTo>
                <a:lnTo>
                  <a:pt x="1231900" y="1511693"/>
                </a:lnTo>
                <a:lnTo>
                  <a:pt x="1282700" y="1520990"/>
                </a:lnTo>
                <a:lnTo>
                  <a:pt x="1333500" y="1529816"/>
                </a:lnTo>
                <a:lnTo>
                  <a:pt x="1371600" y="1538198"/>
                </a:lnTo>
                <a:lnTo>
                  <a:pt x="1422400" y="1546136"/>
                </a:lnTo>
                <a:lnTo>
                  <a:pt x="1473200" y="1553629"/>
                </a:lnTo>
                <a:lnTo>
                  <a:pt x="1524000" y="1560715"/>
                </a:lnTo>
                <a:lnTo>
                  <a:pt x="1574800" y="1567370"/>
                </a:lnTo>
                <a:lnTo>
                  <a:pt x="1625600" y="1573618"/>
                </a:lnTo>
                <a:lnTo>
                  <a:pt x="1676400" y="1579473"/>
                </a:lnTo>
                <a:lnTo>
                  <a:pt x="1727200" y="1584921"/>
                </a:lnTo>
                <a:lnTo>
                  <a:pt x="1778000" y="1589989"/>
                </a:lnTo>
                <a:lnTo>
                  <a:pt x="1828800" y="1594688"/>
                </a:lnTo>
                <a:lnTo>
                  <a:pt x="1879600" y="1599006"/>
                </a:lnTo>
                <a:lnTo>
                  <a:pt x="1930400" y="1602968"/>
                </a:lnTo>
                <a:lnTo>
                  <a:pt x="1981200" y="1606588"/>
                </a:lnTo>
                <a:lnTo>
                  <a:pt x="2032000" y="1609852"/>
                </a:lnTo>
                <a:lnTo>
                  <a:pt x="2082800" y="1612773"/>
                </a:lnTo>
                <a:lnTo>
                  <a:pt x="2133600" y="1615376"/>
                </a:lnTo>
                <a:lnTo>
                  <a:pt x="2184400" y="1617662"/>
                </a:lnTo>
                <a:lnTo>
                  <a:pt x="2235200" y="1619631"/>
                </a:lnTo>
                <a:lnTo>
                  <a:pt x="2286000" y="1621294"/>
                </a:lnTo>
                <a:lnTo>
                  <a:pt x="2324100" y="1622666"/>
                </a:lnTo>
                <a:lnTo>
                  <a:pt x="2374900" y="1623745"/>
                </a:lnTo>
                <a:lnTo>
                  <a:pt x="2425700" y="1624545"/>
                </a:lnTo>
                <a:lnTo>
                  <a:pt x="2476500" y="1625079"/>
                </a:lnTo>
                <a:lnTo>
                  <a:pt x="2527300" y="1625346"/>
                </a:lnTo>
                <a:lnTo>
                  <a:pt x="2654300" y="1624584"/>
                </a:lnTo>
                <a:lnTo>
                  <a:pt x="2781300" y="1621536"/>
                </a:lnTo>
                <a:lnTo>
                  <a:pt x="2908300" y="1616202"/>
                </a:lnTo>
                <a:lnTo>
                  <a:pt x="3035300" y="1609344"/>
                </a:lnTo>
                <a:lnTo>
                  <a:pt x="3086100" y="1605749"/>
                </a:lnTo>
                <a:lnTo>
                  <a:pt x="3136900" y="1601863"/>
                </a:lnTo>
                <a:lnTo>
                  <a:pt x="3175000" y="1597685"/>
                </a:lnTo>
                <a:lnTo>
                  <a:pt x="3225800" y="1593202"/>
                </a:lnTo>
                <a:lnTo>
                  <a:pt x="3276600" y="1588389"/>
                </a:lnTo>
                <a:lnTo>
                  <a:pt x="3327400" y="1583232"/>
                </a:lnTo>
                <a:lnTo>
                  <a:pt x="3378200" y="1577721"/>
                </a:lnTo>
                <a:lnTo>
                  <a:pt x="3429000" y="1571840"/>
                </a:lnTo>
                <a:lnTo>
                  <a:pt x="3479800" y="1565579"/>
                </a:lnTo>
                <a:lnTo>
                  <a:pt x="3530600" y="1558899"/>
                </a:lnTo>
                <a:lnTo>
                  <a:pt x="3581400" y="1551825"/>
                </a:lnTo>
                <a:lnTo>
                  <a:pt x="3632200" y="1544307"/>
                </a:lnTo>
                <a:lnTo>
                  <a:pt x="3683000" y="1536344"/>
                </a:lnTo>
                <a:lnTo>
                  <a:pt x="3733800" y="1527924"/>
                </a:lnTo>
                <a:lnTo>
                  <a:pt x="3784600" y="1519034"/>
                </a:lnTo>
                <a:lnTo>
                  <a:pt x="3835400" y="1509636"/>
                </a:lnTo>
                <a:lnTo>
                  <a:pt x="3886200" y="1499743"/>
                </a:lnTo>
                <a:lnTo>
                  <a:pt x="3937000" y="1489329"/>
                </a:lnTo>
                <a:lnTo>
                  <a:pt x="3987800" y="1478381"/>
                </a:lnTo>
                <a:lnTo>
                  <a:pt x="4038600" y="1466875"/>
                </a:lnTo>
                <a:lnTo>
                  <a:pt x="4076700" y="1454810"/>
                </a:lnTo>
                <a:lnTo>
                  <a:pt x="4127500" y="1442161"/>
                </a:lnTo>
                <a:lnTo>
                  <a:pt x="4178300" y="1428927"/>
                </a:lnTo>
                <a:lnTo>
                  <a:pt x="4229100" y="1415072"/>
                </a:lnTo>
                <a:lnTo>
                  <a:pt x="4279900" y="1400581"/>
                </a:lnTo>
                <a:lnTo>
                  <a:pt x="4330700" y="1385468"/>
                </a:lnTo>
                <a:lnTo>
                  <a:pt x="4368800" y="1369682"/>
                </a:lnTo>
                <a:lnTo>
                  <a:pt x="4419600" y="1353235"/>
                </a:lnTo>
                <a:lnTo>
                  <a:pt x="4470400" y="1336103"/>
                </a:lnTo>
                <a:lnTo>
                  <a:pt x="4508500" y="1318260"/>
                </a:lnTo>
                <a:lnTo>
                  <a:pt x="4546600" y="1303020"/>
                </a:lnTo>
                <a:lnTo>
                  <a:pt x="4584700" y="1287018"/>
                </a:lnTo>
                <a:lnTo>
                  <a:pt x="4622800" y="1269720"/>
                </a:lnTo>
                <a:lnTo>
                  <a:pt x="4660900" y="1250200"/>
                </a:lnTo>
                <a:lnTo>
                  <a:pt x="4711700" y="1228483"/>
                </a:lnTo>
                <a:lnTo>
                  <a:pt x="4749800" y="1204620"/>
                </a:lnTo>
                <a:lnTo>
                  <a:pt x="4787900" y="1178648"/>
                </a:lnTo>
                <a:lnTo>
                  <a:pt x="4826000" y="1150594"/>
                </a:lnTo>
                <a:lnTo>
                  <a:pt x="4876800" y="1120495"/>
                </a:lnTo>
                <a:lnTo>
                  <a:pt x="4914900" y="1088402"/>
                </a:lnTo>
                <a:lnTo>
                  <a:pt x="4940300" y="1054328"/>
                </a:lnTo>
                <a:lnTo>
                  <a:pt x="4978400" y="1018324"/>
                </a:lnTo>
                <a:lnTo>
                  <a:pt x="5003800" y="980427"/>
                </a:lnTo>
                <a:lnTo>
                  <a:pt x="5029200" y="940676"/>
                </a:lnTo>
                <a:lnTo>
                  <a:pt x="5041900" y="899096"/>
                </a:lnTo>
                <a:lnTo>
                  <a:pt x="5054600" y="855726"/>
                </a:lnTo>
                <a:lnTo>
                  <a:pt x="5054600" y="747522"/>
                </a:lnTo>
                <a:close/>
              </a:path>
            </a:pathLst>
          </a:custGeom>
          <a:solidFill>
            <a:srgbClr val="0045DE"/>
          </a:solidFill>
        </p:spPr>
        <p:txBody>
          <a:bodyPr wrap="square" lIns="0" tIns="0" rIns="0" bIns="0" rtlCol="0"/>
          <a:lstStyle/>
          <a:p>
            <a:endParaRPr sz="1588" dirty="0">
              <a:solidFill>
                <a:srgbClr val="0045DE"/>
              </a:solidFill>
            </a:endParaRPr>
          </a:p>
        </p:txBody>
      </p:sp>
      <p:sp>
        <p:nvSpPr>
          <p:cNvPr id="4" name="object 4"/>
          <p:cNvSpPr txBox="1">
            <a:spLocks noGrp="1"/>
          </p:cNvSpPr>
          <p:nvPr>
            <p:ph type="title" idx="4294967295"/>
          </p:nvPr>
        </p:nvSpPr>
        <p:spPr>
          <a:xfrm>
            <a:off x="2198923" y="350824"/>
            <a:ext cx="2801938" cy="1008511"/>
          </a:xfrm>
          <a:prstGeom prst="rect">
            <a:avLst/>
          </a:prstGeom>
        </p:spPr>
        <p:txBody>
          <a:bodyPr vert="horz" wrap="square" lIns="0" tIns="11206" rIns="0" bIns="0" rtlCol="0">
            <a:spAutoFit/>
          </a:bodyPr>
          <a:lstStyle/>
          <a:p>
            <a:pPr marL="11206" marR="4483" algn="ctr">
              <a:spcBef>
                <a:spcPts val="88"/>
              </a:spcBef>
            </a:pPr>
            <a:r>
              <a:rPr sz="2400" b="0" spc="-124" dirty="0">
                <a:solidFill>
                  <a:srgbClr val="FFFFFF"/>
                </a:solidFill>
                <a:latin typeface="+mn-lt"/>
                <a:cs typeface="Arial" panose="020B0604020202020204" pitchFamily="34" charset="0"/>
              </a:rPr>
              <a:t>Give </a:t>
            </a:r>
            <a:r>
              <a:rPr sz="2400" b="0" spc="-44" dirty="0">
                <a:solidFill>
                  <a:srgbClr val="FFFFFF"/>
                </a:solidFill>
                <a:latin typeface="+mn-lt"/>
                <a:cs typeface="Arial" panose="020B0604020202020204" pitchFamily="34" charset="0"/>
              </a:rPr>
              <a:t>30</a:t>
            </a:r>
            <a:r>
              <a:rPr sz="2400" b="0" spc="-287" dirty="0">
                <a:solidFill>
                  <a:srgbClr val="FFFFFF"/>
                </a:solidFill>
                <a:latin typeface="+mn-lt"/>
                <a:cs typeface="Arial" panose="020B0604020202020204" pitchFamily="34" charset="0"/>
              </a:rPr>
              <a:t> </a:t>
            </a:r>
            <a:r>
              <a:rPr sz="2400" b="0" spc="-84" dirty="0">
                <a:solidFill>
                  <a:srgbClr val="FFFFFF"/>
                </a:solidFill>
                <a:latin typeface="+mn-lt"/>
                <a:cs typeface="Arial" panose="020B0604020202020204" pitchFamily="34" charset="0"/>
              </a:rPr>
              <a:t>compressions  </a:t>
            </a:r>
            <a:r>
              <a:rPr sz="2400" b="0" spc="-146" dirty="0">
                <a:solidFill>
                  <a:srgbClr val="FFFFFF"/>
                </a:solidFill>
                <a:latin typeface="+mn-lt"/>
                <a:cs typeface="Arial" panose="020B0604020202020204" pitchFamily="34" charset="0"/>
              </a:rPr>
              <a:t>at </a:t>
            </a:r>
            <a:r>
              <a:rPr sz="2400" b="0" spc="-115" dirty="0">
                <a:solidFill>
                  <a:srgbClr val="FFFFFF"/>
                </a:solidFill>
                <a:latin typeface="+mn-lt"/>
                <a:cs typeface="Arial" panose="020B0604020202020204" pitchFamily="34" charset="0"/>
              </a:rPr>
              <a:t>a </a:t>
            </a:r>
            <a:r>
              <a:rPr sz="2400" b="0" spc="-88" dirty="0">
                <a:solidFill>
                  <a:srgbClr val="FFFFFF"/>
                </a:solidFill>
                <a:latin typeface="+mn-lt"/>
                <a:cs typeface="Arial" panose="020B0604020202020204" pitchFamily="34" charset="0"/>
              </a:rPr>
              <a:t>speed </a:t>
            </a:r>
            <a:r>
              <a:rPr sz="2400" b="0" spc="-93" dirty="0">
                <a:solidFill>
                  <a:srgbClr val="FFFFFF"/>
                </a:solidFill>
                <a:latin typeface="+mn-lt"/>
                <a:cs typeface="Arial" panose="020B0604020202020204" pitchFamily="34" charset="0"/>
              </a:rPr>
              <a:t>of </a:t>
            </a:r>
            <a:r>
              <a:rPr sz="2400" b="0" spc="-44" dirty="0" smtClean="0">
                <a:solidFill>
                  <a:srgbClr val="FFFFFF"/>
                </a:solidFill>
                <a:latin typeface="+mn-lt"/>
                <a:cs typeface="Arial" panose="020B0604020202020204" pitchFamily="34" charset="0"/>
              </a:rPr>
              <a:t>100</a:t>
            </a:r>
            <a:r>
              <a:rPr lang="en-US" sz="2400" b="0" spc="-44" dirty="0" smtClean="0">
                <a:solidFill>
                  <a:srgbClr val="FFFFFF"/>
                </a:solidFill>
                <a:latin typeface="+mn-lt"/>
                <a:cs typeface="Arial" panose="020B0604020202020204" pitchFamily="34" charset="0"/>
              </a:rPr>
              <a:t> </a:t>
            </a:r>
            <a:r>
              <a:rPr sz="2400" b="0" spc="-543" dirty="0" smtClean="0">
                <a:solidFill>
                  <a:srgbClr val="FFFFFF"/>
                </a:solidFill>
                <a:latin typeface="+mn-lt"/>
                <a:cs typeface="Arial" panose="020B0604020202020204" pitchFamily="34" charset="0"/>
              </a:rPr>
              <a:t> </a:t>
            </a:r>
            <a:r>
              <a:rPr sz="2400" b="0" spc="-106" dirty="0">
                <a:solidFill>
                  <a:srgbClr val="FFFFFF"/>
                </a:solidFill>
                <a:latin typeface="+mn-lt"/>
                <a:cs typeface="Arial" panose="020B0604020202020204" pitchFamily="34" charset="0"/>
              </a:rPr>
              <a:t>per  minute</a:t>
            </a:r>
            <a:endParaRPr sz="2400" b="0" dirty="0">
              <a:latin typeface="+mn-lt"/>
              <a:cs typeface="Arial" panose="020B0604020202020204" pitchFamily="34" charset="0"/>
            </a:endParaRPr>
          </a:p>
        </p:txBody>
      </p:sp>
      <p:sp>
        <p:nvSpPr>
          <p:cNvPr id="5" name="object 5"/>
          <p:cNvSpPr/>
          <p:nvPr/>
        </p:nvSpPr>
        <p:spPr>
          <a:xfrm>
            <a:off x="4512908" y="4784154"/>
            <a:ext cx="2795396" cy="1237134"/>
          </a:xfrm>
          <a:custGeom>
            <a:avLst/>
            <a:gdLst/>
            <a:ahLst/>
            <a:cxnLst/>
            <a:rect l="l" t="t" r="r" b="b"/>
            <a:pathLst>
              <a:path w="5054600" h="1625600">
                <a:moveTo>
                  <a:pt x="5054600" y="747522"/>
                </a:moveTo>
                <a:lnTo>
                  <a:pt x="5041900" y="726186"/>
                </a:lnTo>
                <a:lnTo>
                  <a:pt x="5029200" y="684161"/>
                </a:lnTo>
                <a:lnTo>
                  <a:pt x="5003800" y="643991"/>
                </a:lnTo>
                <a:lnTo>
                  <a:pt x="4978400" y="605688"/>
                </a:lnTo>
                <a:lnTo>
                  <a:pt x="4940300" y="569264"/>
                </a:lnTo>
                <a:lnTo>
                  <a:pt x="4902200" y="534695"/>
                </a:lnTo>
                <a:lnTo>
                  <a:pt x="4864100" y="501992"/>
                </a:lnTo>
                <a:lnTo>
                  <a:pt x="4826000" y="471157"/>
                </a:lnTo>
                <a:lnTo>
                  <a:pt x="4787900" y="442201"/>
                </a:lnTo>
                <a:lnTo>
                  <a:pt x="4737100" y="415112"/>
                </a:lnTo>
                <a:lnTo>
                  <a:pt x="4686300" y="389890"/>
                </a:lnTo>
                <a:lnTo>
                  <a:pt x="4648200" y="366534"/>
                </a:lnTo>
                <a:lnTo>
                  <a:pt x="4597400" y="345059"/>
                </a:lnTo>
                <a:lnTo>
                  <a:pt x="4559300" y="325450"/>
                </a:lnTo>
                <a:lnTo>
                  <a:pt x="4508500" y="307708"/>
                </a:lnTo>
                <a:lnTo>
                  <a:pt x="4470400" y="291846"/>
                </a:lnTo>
                <a:lnTo>
                  <a:pt x="4394200" y="262890"/>
                </a:lnTo>
                <a:lnTo>
                  <a:pt x="4343400" y="246875"/>
                </a:lnTo>
                <a:lnTo>
                  <a:pt x="4292600" y="231482"/>
                </a:lnTo>
                <a:lnTo>
                  <a:pt x="4254500" y="216700"/>
                </a:lnTo>
                <a:lnTo>
                  <a:pt x="4203700" y="202526"/>
                </a:lnTo>
                <a:lnTo>
                  <a:pt x="4152900" y="188950"/>
                </a:lnTo>
                <a:lnTo>
                  <a:pt x="4102100" y="175958"/>
                </a:lnTo>
                <a:lnTo>
                  <a:pt x="4051300" y="163525"/>
                </a:lnTo>
                <a:lnTo>
                  <a:pt x="4000500" y="151650"/>
                </a:lnTo>
                <a:lnTo>
                  <a:pt x="3949700" y="140335"/>
                </a:lnTo>
                <a:lnTo>
                  <a:pt x="3898900" y="129540"/>
                </a:lnTo>
                <a:lnTo>
                  <a:pt x="3848100" y="119278"/>
                </a:lnTo>
                <a:lnTo>
                  <a:pt x="3797300" y="109512"/>
                </a:lnTo>
                <a:lnTo>
                  <a:pt x="3746500" y="100266"/>
                </a:lnTo>
                <a:lnTo>
                  <a:pt x="3695700" y="91490"/>
                </a:lnTo>
                <a:lnTo>
                  <a:pt x="3644900" y="83197"/>
                </a:lnTo>
                <a:lnTo>
                  <a:pt x="3594100" y="75374"/>
                </a:lnTo>
                <a:lnTo>
                  <a:pt x="3543300" y="67995"/>
                </a:lnTo>
                <a:lnTo>
                  <a:pt x="3492500" y="61061"/>
                </a:lnTo>
                <a:lnTo>
                  <a:pt x="3441700" y="54559"/>
                </a:lnTo>
                <a:lnTo>
                  <a:pt x="3390900" y="48475"/>
                </a:lnTo>
                <a:lnTo>
                  <a:pt x="3340100" y="42799"/>
                </a:lnTo>
                <a:lnTo>
                  <a:pt x="3289300" y="37515"/>
                </a:lnTo>
                <a:lnTo>
                  <a:pt x="3238500" y="32613"/>
                </a:lnTo>
                <a:lnTo>
                  <a:pt x="3187700" y="28079"/>
                </a:lnTo>
                <a:lnTo>
                  <a:pt x="3136900" y="23914"/>
                </a:lnTo>
                <a:lnTo>
                  <a:pt x="3086100" y="20091"/>
                </a:lnTo>
                <a:lnTo>
                  <a:pt x="3035300" y="16611"/>
                </a:lnTo>
                <a:lnTo>
                  <a:pt x="2984500" y="13449"/>
                </a:lnTo>
                <a:lnTo>
                  <a:pt x="2933700" y="10591"/>
                </a:lnTo>
                <a:lnTo>
                  <a:pt x="2882900" y="8051"/>
                </a:lnTo>
                <a:lnTo>
                  <a:pt x="2832100" y="5791"/>
                </a:lnTo>
                <a:lnTo>
                  <a:pt x="2781300" y="3810"/>
                </a:lnTo>
                <a:lnTo>
                  <a:pt x="2654300" y="762"/>
                </a:lnTo>
                <a:lnTo>
                  <a:pt x="2527300" y="0"/>
                </a:lnTo>
                <a:lnTo>
                  <a:pt x="2400300" y="762"/>
                </a:lnTo>
                <a:lnTo>
                  <a:pt x="2273300" y="3810"/>
                </a:lnTo>
                <a:lnTo>
                  <a:pt x="2222500" y="5778"/>
                </a:lnTo>
                <a:lnTo>
                  <a:pt x="2171700" y="8026"/>
                </a:lnTo>
                <a:lnTo>
                  <a:pt x="2120900" y="10553"/>
                </a:lnTo>
                <a:lnTo>
                  <a:pt x="2070100" y="13373"/>
                </a:lnTo>
                <a:lnTo>
                  <a:pt x="2019300" y="16510"/>
                </a:lnTo>
                <a:lnTo>
                  <a:pt x="1968500" y="19964"/>
                </a:lnTo>
                <a:lnTo>
                  <a:pt x="1917700" y="23749"/>
                </a:lnTo>
                <a:lnTo>
                  <a:pt x="1866900" y="27889"/>
                </a:lnTo>
                <a:lnTo>
                  <a:pt x="1816100" y="32372"/>
                </a:lnTo>
                <a:lnTo>
                  <a:pt x="1765300" y="37223"/>
                </a:lnTo>
                <a:lnTo>
                  <a:pt x="1714500" y="42468"/>
                </a:lnTo>
                <a:lnTo>
                  <a:pt x="1663700" y="48094"/>
                </a:lnTo>
                <a:lnTo>
                  <a:pt x="1612900" y="54127"/>
                </a:lnTo>
                <a:lnTo>
                  <a:pt x="1562100" y="60566"/>
                </a:lnTo>
                <a:lnTo>
                  <a:pt x="1511300" y="67449"/>
                </a:lnTo>
                <a:lnTo>
                  <a:pt x="1460500" y="74752"/>
                </a:lnTo>
                <a:lnTo>
                  <a:pt x="1409700" y="82511"/>
                </a:lnTo>
                <a:lnTo>
                  <a:pt x="1358900" y="90741"/>
                </a:lnTo>
                <a:lnTo>
                  <a:pt x="1308100" y="99428"/>
                </a:lnTo>
                <a:lnTo>
                  <a:pt x="1257300" y="108610"/>
                </a:lnTo>
                <a:lnTo>
                  <a:pt x="1206500" y="118287"/>
                </a:lnTo>
                <a:lnTo>
                  <a:pt x="1155700" y="128473"/>
                </a:lnTo>
                <a:lnTo>
                  <a:pt x="1104900" y="139179"/>
                </a:lnTo>
                <a:lnTo>
                  <a:pt x="1054100" y="150406"/>
                </a:lnTo>
                <a:lnTo>
                  <a:pt x="1003300" y="162191"/>
                </a:lnTo>
                <a:lnTo>
                  <a:pt x="952500" y="174523"/>
                </a:lnTo>
                <a:lnTo>
                  <a:pt x="901700" y="187426"/>
                </a:lnTo>
                <a:lnTo>
                  <a:pt x="850900" y="200901"/>
                </a:lnTo>
                <a:lnTo>
                  <a:pt x="812800" y="214972"/>
                </a:lnTo>
                <a:lnTo>
                  <a:pt x="762000" y="229641"/>
                </a:lnTo>
                <a:lnTo>
                  <a:pt x="711200" y="244919"/>
                </a:lnTo>
                <a:lnTo>
                  <a:pt x="660400" y="260832"/>
                </a:lnTo>
                <a:lnTo>
                  <a:pt x="622300" y="277368"/>
                </a:lnTo>
                <a:lnTo>
                  <a:pt x="571500" y="291846"/>
                </a:lnTo>
                <a:lnTo>
                  <a:pt x="533400" y="307086"/>
                </a:lnTo>
                <a:lnTo>
                  <a:pt x="495300" y="324180"/>
                </a:lnTo>
                <a:lnTo>
                  <a:pt x="457200" y="343230"/>
                </a:lnTo>
                <a:lnTo>
                  <a:pt x="406400" y="364274"/>
                </a:lnTo>
                <a:lnTo>
                  <a:pt x="368300" y="387286"/>
                </a:lnTo>
                <a:lnTo>
                  <a:pt x="317500" y="412305"/>
                </a:lnTo>
                <a:lnTo>
                  <a:pt x="266700" y="439305"/>
                </a:lnTo>
                <a:lnTo>
                  <a:pt x="228600" y="468299"/>
                </a:lnTo>
                <a:lnTo>
                  <a:pt x="190500" y="499313"/>
                </a:lnTo>
                <a:lnTo>
                  <a:pt x="139700" y="532320"/>
                </a:lnTo>
                <a:lnTo>
                  <a:pt x="114300" y="567347"/>
                </a:lnTo>
                <a:lnTo>
                  <a:pt x="76200" y="604405"/>
                </a:lnTo>
                <a:lnTo>
                  <a:pt x="50800" y="643470"/>
                </a:lnTo>
                <a:lnTo>
                  <a:pt x="25400" y="684580"/>
                </a:lnTo>
                <a:lnTo>
                  <a:pt x="12700" y="727710"/>
                </a:lnTo>
                <a:lnTo>
                  <a:pt x="0" y="748284"/>
                </a:lnTo>
                <a:lnTo>
                  <a:pt x="0" y="877824"/>
                </a:lnTo>
                <a:lnTo>
                  <a:pt x="12700" y="898398"/>
                </a:lnTo>
                <a:lnTo>
                  <a:pt x="12700" y="919734"/>
                </a:lnTo>
                <a:lnTo>
                  <a:pt x="38100" y="958850"/>
                </a:lnTo>
                <a:lnTo>
                  <a:pt x="63500" y="996302"/>
                </a:lnTo>
                <a:lnTo>
                  <a:pt x="88900" y="1032078"/>
                </a:lnTo>
                <a:lnTo>
                  <a:pt x="114300" y="1066203"/>
                </a:lnTo>
                <a:lnTo>
                  <a:pt x="152400" y="1098677"/>
                </a:lnTo>
                <a:lnTo>
                  <a:pt x="190500" y="1129512"/>
                </a:lnTo>
                <a:lnTo>
                  <a:pt x="228600" y="1158684"/>
                </a:lnTo>
                <a:lnTo>
                  <a:pt x="266700" y="1186230"/>
                </a:lnTo>
                <a:lnTo>
                  <a:pt x="317500" y="1212126"/>
                </a:lnTo>
                <a:lnTo>
                  <a:pt x="355600" y="1236395"/>
                </a:lnTo>
                <a:lnTo>
                  <a:pt x="406400" y="1259039"/>
                </a:lnTo>
                <a:lnTo>
                  <a:pt x="444500" y="1280058"/>
                </a:lnTo>
                <a:lnTo>
                  <a:pt x="495300" y="1299464"/>
                </a:lnTo>
                <a:lnTo>
                  <a:pt x="533400" y="1317244"/>
                </a:lnTo>
                <a:lnTo>
                  <a:pt x="571500" y="1333423"/>
                </a:lnTo>
                <a:lnTo>
                  <a:pt x="622300" y="1347978"/>
                </a:lnTo>
                <a:lnTo>
                  <a:pt x="698500" y="1376934"/>
                </a:lnTo>
                <a:lnTo>
                  <a:pt x="749300" y="1391805"/>
                </a:lnTo>
                <a:lnTo>
                  <a:pt x="787400" y="1406131"/>
                </a:lnTo>
                <a:lnTo>
                  <a:pt x="838200" y="1419910"/>
                </a:lnTo>
                <a:lnTo>
                  <a:pt x="889000" y="1433156"/>
                </a:lnTo>
                <a:lnTo>
                  <a:pt x="939800" y="1445882"/>
                </a:lnTo>
                <a:lnTo>
                  <a:pt x="977900" y="1458099"/>
                </a:lnTo>
                <a:lnTo>
                  <a:pt x="1028700" y="1469796"/>
                </a:lnTo>
                <a:lnTo>
                  <a:pt x="1079500" y="1480997"/>
                </a:lnTo>
                <a:lnTo>
                  <a:pt x="1130300" y="1491716"/>
                </a:lnTo>
                <a:lnTo>
                  <a:pt x="1181100" y="1501940"/>
                </a:lnTo>
                <a:lnTo>
                  <a:pt x="1231900" y="1511693"/>
                </a:lnTo>
                <a:lnTo>
                  <a:pt x="1282700" y="1520990"/>
                </a:lnTo>
                <a:lnTo>
                  <a:pt x="1333500" y="1529816"/>
                </a:lnTo>
                <a:lnTo>
                  <a:pt x="1371600" y="1538198"/>
                </a:lnTo>
                <a:lnTo>
                  <a:pt x="1422400" y="1546136"/>
                </a:lnTo>
                <a:lnTo>
                  <a:pt x="1473200" y="1553629"/>
                </a:lnTo>
                <a:lnTo>
                  <a:pt x="1524000" y="1560715"/>
                </a:lnTo>
                <a:lnTo>
                  <a:pt x="1574800" y="1567370"/>
                </a:lnTo>
                <a:lnTo>
                  <a:pt x="1625600" y="1573618"/>
                </a:lnTo>
                <a:lnTo>
                  <a:pt x="1676400" y="1579473"/>
                </a:lnTo>
                <a:lnTo>
                  <a:pt x="1727200" y="1584921"/>
                </a:lnTo>
                <a:lnTo>
                  <a:pt x="1778000" y="1589989"/>
                </a:lnTo>
                <a:lnTo>
                  <a:pt x="1828800" y="1594688"/>
                </a:lnTo>
                <a:lnTo>
                  <a:pt x="1879600" y="1599006"/>
                </a:lnTo>
                <a:lnTo>
                  <a:pt x="1930400" y="1602968"/>
                </a:lnTo>
                <a:lnTo>
                  <a:pt x="1981200" y="1606588"/>
                </a:lnTo>
                <a:lnTo>
                  <a:pt x="2032000" y="1609852"/>
                </a:lnTo>
                <a:lnTo>
                  <a:pt x="2082800" y="1612773"/>
                </a:lnTo>
                <a:lnTo>
                  <a:pt x="2133600" y="1615376"/>
                </a:lnTo>
                <a:lnTo>
                  <a:pt x="2184400" y="1617662"/>
                </a:lnTo>
                <a:lnTo>
                  <a:pt x="2235200" y="1619631"/>
                </a:lnTo>
                <a:lnTo>
                  <a:pt x="2286000" y="1621294"/>
                </a:lnTo>
                <a:lnTo>
                  <a:pt x="2324100" y="1622666"/>
                </a:lnTo>
                <a:lnTo>
                  <a:pt x="2374900" y="1623745"/>
                </a:lnTo>
                <a:lnTo>
                  <a:pt x="2425700" y="1624545"/>
                </a:lnTo>
                <a:lnTo>
                  <a:pt x="2476500" y="1625079"/>
                </a:lnTo>
                <a:lnTo>
                  <a:pt x="2527300" y="1625346"/>
                </a:lnTo>
                <a:lnTo>
                  <a:pt x="2654300" y="1624584"/>
                </a:lnTo>
                <a:lnTo>
                  <a:pt x="2781300" y="1621536"/>
                </a:lnTo>
                <a:lnTo>
                  <a:pt x="2908300" y="1616202"/>
                </a:lnTo>
                <a:lnTo>
                  <a:pt x="3035300" y="1609344"/>
                </a:lnTo>
                <a:lnTo>
                  <a:pt x="3086100" y="1605749"/>
                </a:lnTo>
                <a:lnTo>
                  <a:pt x="3136900" y="1601863"/>
                </a:lnTo>
                <a:lnTo>
                  <a:pt x="3175000" y="1597685"/>
                </a:lnTo>
                <a:lnTo>
                  <a:pt x="3225800" y="1593202"/>
                </a:lnTo>
                <a:lnTo>
                  <a:pt x="3276600" y="1588389"/>
                </a:lnTo>
                <a:lnTo>
                  <a:pt x="3327400" y="1583232"/>
                </a:lnTo>
                <a:lnTo>
                  <a:pt x="3378200" y="1577721"/>
                </a:lnTo>
                <a:lnTo>
                  <a:pt x="3429000" y="1571840"/>
                </a:lnTo>
                <a:lnTo>
                  <a:pt x="3479800" y="1565567"/>
                </a:lnTo>
                <a:lnTo>
                  <a:pt x="3530600" y="1558899"/>
                </a:lnTo>
                <a:lnTo>
                  <a:pt x="3581400" y="1551813"/>
                </a:lnTo>
                <a:lnTo>
                  <a:pt x="3632200" y="1544307"/>
                </a:lnTo>
                <a:lnTo>
                  <a:pt x="3683000" y="1536344"/>
                </a:lnTo>
                <a:lnTo>
                  <a:pt x="3733800" y="1527924"/>
                </a:lnTo>
                <a:lnTo>
                  <a:pt x="3784600" y="1519021"/>
                </a:lnTo>
                <a:lnTo>
                  <a:pt x="3835400" y="1509636"/>
                </a:lnTo>
                <a:lnTo>
                  <a:pt x="3886200" y="1499743"/>
                </a:lnTo>
                <a:lnTo>
                  <a:pt x="3937000" y="1489329"/>
                </a:lnTo>
                <a:lnTo>
                  <a:pt x="3987800" y="1478381"/>
                </a:lnTo>
                <a:lnTo>
                  <a:pt x="4038600" y="1466875"/>
                </a:lnTo>
                <a:lnTo>
                  <a:pt x="4076700" y="1454810"/>
                </a:lnTo>
                <a:lnTo>
                  <a:pt x="4127500" y="1442161"/>
                </a:lnTo>
                <a:lnTo>
                  <a:pt x="4178300" y="1428915"/>
                </a:lnTo>
                <a:lnTo>
                  <a:pt x="4229100" y="1415072"/>
                </a:lnTo>
                <a:lnTo>
                  <a:pt x="4279900" y="1400581"/>
                </a:lnTo>
                <a:lnTo>
                  <a:pt x="4330700" y="1385468"/>
                </a:lnTo>
                <a:lnTo>
                  <a:pt x="4368800" y="1369682"/>
                </a:lnTo>
                <a:lnTo>
                  <a:pt x="4419600" y="1353235"/>
                </a:lnTo>
                <a:lnTo>
                  <a:pt x="4470400" y="1336103"/>
                </a:lnTo>
                <a:lnTo>
                  <a:pt x="4508500" y="1318260"/>
                </a:lnTo>
                <a:lnTo>
                  <a:pt x="4546600" y="1303020"/>
                </a:lnTo>
                <a:lnTo>
                  <a:pt x="4584700" y="1287018"/>
                </a:lnTo>
                <a:lnTo>
                  <a:pt x="4622800" y="1269720"/>
                </a:lnTo>
                <a:lnTo>
                  <a:pt x="4660900" y="1250200"/>
                </a:lnTo>
                <a:lnTo>
                  <a:pt x="4711700" y="1228483"/>
                </a:lnTo>
                <a:lnTo>
                  <a:pt x="4749800" y="1204620"/>
                </a:lnTo>
                <a:lnTo>
                  <a:pt x="4787900" y="1178648"/>
                </a:lnTo>
                <a:lnTo>
                  <a:pt x="4826000" y="1150594"/>
                </a:lnTo>
                <a:lnTo>
                  <a:pt x="4876800" y="1120495"/>
                </a:lnTo>
                <a:lnTo>
                  <a:pt x="4914900" y="1088402"/>
                </a:lnTo>
                <a:lnTo>
                  <a:pt x="4940300" y="1054328"/>
                </a:lnTo>
                <a:lnTo>
                  <a:pt x="4978400" y="1018324"/>
                </a:lnTo>
                <a:lnTo>
                  <a:pt x="5003800" y="980427"/>
                </a:lnTo>
                <a:lnTo>
                  <a:pt x="5029200" y="940676"/>
                </a:lnTo>
                <a:lnTo>
                  <a:pt x="5041900" y="899096"/>
                </a:lnTo>
                <a:lnTo>
                  <a:pt x="5054600" y="855726"/>
                </a:lnTo>
                <a:lnTo>
                  <a:pt x="5054600" y="747522"/>
                </a:lnTo>
                <a:close/>
              </a:path>
            </a:pathLst>
          </a:custGeom>
          <a:solidFill>
            <a:srgbClr val="0045DE"/>
          </a:solidFill>
        </p:spPr>
        <p:txBody>
          <a:bodyPr wrap="square" lIns="0" tIns="0" rIns="0" bIns="0" rtlCol="0"/>
          <a:lstStyle/>
          <a:p>
            <a:endParaRPr sz="1588" dirty="0"/>
          </a:p>
        </p:txBody>
      </p:sp>
      <p:sp>
        <p:nvSpPr>
          <p:cNvPr id="6" name="object 6"/>
          <p:cNvSpPr txBox="1"/>
          <p:nvPr/>
        </p:nvSpPr>
        <p:spPr>
          <a:xfrm>
            <a:off x="4653586" y="5206947"/>
            <a:ext cx="2514040" cy="391548"/>
          </a:xfrm>
          <a:prstGeom prst="rect">
            <a:avLst/>
          </a:prstGeom>
        </p:spPr>
        <p:txBody>
          <a:bodyPr vert="horz" wrap="square" lIns="0" tIns="11206" rIns="0" bIns="0" rtlCol="0">
            <a:spAutoFit/>
          </a:bodyPr>
          <a:lstStyle/>
          <a:p>
            <a:pPr marL="11206" algn="ctr">
              <a:spcBef>
                <a:spcPts val="88"/>
              </a:spcBef>
            </a:pPr>
            <a:r>
              <a:rPr sz="2400" spc="-119" dirty="0">
                <a:solidFill>
                  <a:srgbClr val="FFFFFF"/>
                </a:solidFill>
                <a:cs typeface="Arial" panose="020B0604020202020204" pitchFamily="34" charset="0"/>
              </a:rPr>
              <a:t>Then </a:t>
            </a:r>
            <a:r>
              <a:rPr sz="2400" spc="-115" dirty="0">
                <a:solidFill>
                  <a:srgbClr val="FFFFFF"/>
                </a:solidFill>
                <a:cs typeface="Arial" panose="020B0604020202020204" pitchFamily="34" charset="0"/>
              </a:rPr>
              <a:t>give </a:t>
            </a:r>
            <a:r>
              <a:rPr sz="2400" spc="-44" dirty="0">
                <a:solidFill>
                  <a:srgbClr val="FFFFFF"/>
                </a:solidFill>
                <a:cs typeface="Arial" panose="020B0604020202020204" pitchFamily="34" charset="0"/>
              </a:rPr>
              <a:t>2</a:t>
            </a:r>
            <a:r>
              <a:rPr sz="2400" spc="-379" dirty="0">
                <a:solidFill>
                  <a:srgbClr val="FFFFFF"/>
                </a:solidFill>
                <a:cs typeface="Arial" panose="020B0604020202020204" pitchFamily="34" charset="0"/>
              </a:rPr>
              <a:t> </a:t>
            </a:r>
            <a:r>
              <a:rPr sz="2400" spc="-106" dirty="0">
                <a:solidFill>
                  <a:srgbClr val="FFFFFF"/>
                </a:solidFill>
                <a:cs typeface="Arial" panose="020B0604020202020204" pitchFamily="34" charset="0"/>
              </a:rPr>
              <a:t>breaths</a:t>
            </a:r>
            <a:endParaRPr sz="2400" dirty="0">
              <a:cs typeface="Arial" panose="020B0604020202020204" pitchFamily="34" charset="0"/>
            </a:endParaRPr>
          </a:p>
        </p:txBody>
      </p:sp>
    </p:spTree>
    <p:extLst>
      <p:ext uri="{BB962C8B-B14F-4D97-AF65-F5344CB8AC3E}">
        <p14:creationId xmlns:p14="http://schemas.microsoft.com/office/powerpoint/2010/main" val="4162790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Not Sure About Rescue Breathing?</a:t>
            </a:r>
            <a:endParaRPr lang="en-US" dirty="0"/>
          </a:p>
        </p:txBody>
      </p:sp>
      <p:sp>
        <p:nvSpPr>
          <p:cNvPr id="4" name="Content Placeholder 3"/>
          <p:cNvSpPr>
            <a:spLocks noGrp="1"/>
          </p:cNvSpPr>
          <p:nvPr>
            <p:ph idx="1"/>
          </p:nvPr>
        </p:nvSpPr>
        <p:spPr/>
        <p:txBody>
          <a:bodyPr/>
          <a:lstStyle/>
          <a:p>
            <a:pPr marL="342900" indent="-342900">
              <a:buFont typeface="Arial" panose="020B0604020202020204" pitchFamily="34" charset="0"/>
              <a:buChar char="•"/>
            </a:pPr>
            <a:r>
              <a:rPr lang="en-US" sz="2400" dirty="0" smtClean="0">
                <a:solidFill>
                  <a:schemeClr val="tx1"/>
                </a:solidFill>
                <a:cs typeface="Arial" panose="020B0604020202020204" pitchFamily="34" charset="0"/>
              </a:rPr>
              <a:t>If </a:t>
            </a:r>
            <a:r>
              <a:rPr lang="en-US" sz="2400" dirty="0">
                <a:solidFill>
                  <a:schemeClr val="tx1"/>
                </a:solidFill>
                <a:cs typeface="Arial" panose="020B0604020202020204" pitchFamily="34" charset="0"/>
              </a:rPr>
              <a:t>you don’t remember how to </a:t>
            </a:r>
            <a:r>
              <a:rPr lang="en-US" sz="2400" dirty="0" smtClean="0">
                <a:solidFill>
                  <a:schemeClr val="tx1"/>
                </a:solidFill>
                <a:cs typeface="Arial" panose="020B0604020202020204" pitchFamily="34" charset="0"/>
              </a:rPr>
              <a:t>do breaths </a:t>
            </a:r>
            <a:r>
              <a:rPr lang="en-US" sz="2400" dirty="0">
                <a:solidFill>
                  <a:schemeClr val="tx1"/>
                </a:solidFill>
                <a:cs typeface="Arial" panose="020B0604020202020204" pitchFamily="34" charset="0"/>
              </a:rPr>
              <a:t>then just do </a:t>
            </a:r>
            <a:r>
              <a:rPr lang="en-US" sz="2400" dirty="0" smtClean="0">
                <a:solidFill>
                  <a:schemeClr val="tx1"/>
                </a:solidFill>
                <a:cs typeface="Arial" panose="020B0604020202020204" pitchFamily="34" charset="0"/>
              </a:rPr>
              <a:t> continuous chest compressions.</a:t>
            </a:r>
            <a:endParaRPr lang="en-US" sz="2400" dirty="0">
              <a:solidFill>
                <a:schemeClr val="tx1"/>
              </a:solidFill>
              <a:cs typeface="Arial" panose="020B0604020202020204" pitchFamily="34" charset="0"/>
            </a:endParaRP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If </a:t>
            </a:r>
            <a:r>
              <a:rPr lang="en-US" sz="2400" dirty="0">
                <a:solidFill>
                  <a:schemeClr val="tx1"/>
                </a:solidFill>
                <a:cs typeface="Arial" panose="020B0604020202020204" pitchFamily="34" charset="0"/>
              </a:rPr>
              <a:t>you don’t want to do </a:t>
            </a:r>
            <a:r>
              <a:rPr lang="en-US" sz="2400" dirty="0" smtClean="0">
                <a:solidFill>
                  <a:schemeClr val="tx1"/>
                </a:solidFill>
                <a:cs typeface="Arial" panose="020B0604020202020204" pitchFamily="34" charset="0"/>
              </a:rPr>
              <a:t>breaths then </a:t>
            </a:r>
            <a:r>
              <a:rPr lang="en-US" sz="2400" dirty="0">
                <a:solidFill>
                  <a:schemeClr val="tx1"/>
                </a:solidFill>
                <a:cs typeface="Arial" panose="020B0604020202020204" pitchFamily="34" charset="0"/>
              </a:rPr>
              <a:t>just do </a:t>
            </a:r>
            <a:r>
              <a:rPr lang="en-US" sz="2400" dirty="0" smtClean="0">
                <a:solidFill>
                  <a:schemeClr val="tx1"/>
                </a:solidFill>
                <a:cs typeface="Arial" panose="020B0604020202020204" pitchFamily="34" charset="0"/>
              </a:rPr>
              <a:t>continuous compressions.</a:t>
            </a:r>
            <a:endParaRPr lang="en-US" sz="2400" dirty="0">
              <a:solidFill>
                <a:schemeClr val="tx1"/>
              </a:solidFill>
              <a:cs typeface="Arial" panose="020B0604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4114" y="3219896"/>
            <a:ext cx="4877410" cy="2660405"/>
          </a:xfrm>
          <a:prstGeom prst="rect">
            <a:avLst/>
          </a:prstGeom>
        </p:spPr>
      </p:pic>
    </p:spTree>
    <p:extLst>
      <p:ext uri="{BB962C8B-B14F-4D97-AF65-F5344CB8AC3E}">
        <p14:creationId xmlns:p14="http://schemas.microsoft.com/office/powerpoint/2010/main" val="34002137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Check Airway</a:t>
            </a:r>
            <a:endParaRPr lang="en-US" dirty="0"/>
          </a:p>
        </p:txBody>
      </p:sp>
      <p:sp>
        <p:nvSpPr>
          <p:cNvPr id="6" name="Content Placeholder 5"/>
          <p:cNvSpPr>
            <a:spLocks noGrp="1"/>
          </p:cNvSpPr>
          <p:nvPr>
            <p:ph idx="1"/>
          </p:nvPr>
        </p:nvSpPr>
        <p:spPr>
          <a:xfrm>
            <a:off x="1823310" y="1451855"/>
            <a:ext cx="3359510" cy="4573129"/>
          </a:xfrm>
        </p:spPr>
        <p:txBody>
          <a:bodyPr/>
          <a:lstStyle/>
          <a:p>
            <a:pPr marL="342900" indent="-342900">
              <a:buFont typeface="Arial" panose="020B0604020202020204" pitchFamily="34" charset="0"/>
              <a:buChar char="•"/>
            </a:pPr>
            <a:r>
              <a:rPr lang="en-US" sz="2400" dirty="0" smtClean="0">
                <a:solidFill>
                  <a:schemeClr val="tx1"/>
                </a:solidFill>
                <a:cs typeface="Arial" panose="020B0604020202020204" pitchFamily="34" charset="0"/>
              </a:rPr>
              <a:t>If victim may have been choking, check   for object before giving rescue breaths. If you see obstruction, remove it.</a:t>
            </a:r>
          </a:p>
          <a:p>
            <a:pPr marL="342900" indent="-342900">
              <a:buFont typeface="Arial" panose="020B0604020202020204" pitchFamily="34" charset="0"/>
              <a:buChar char="•"/>
            </a:pPr>
            <a:r>
              <a:rPr lang="en-US" sz="2400" dirty="0" smtClean="0">
                <a:solidFill>
                  <a:schemeClr val="tx1"/>
                </a:solidFill>
                <a:cs typeface="Arial" panose="020B0604020202020204" pitchFamily="34" charset="0"/>
              </a:rPr>
              <a:t>Then continue CPR.</a:t>
            </a:r>
            <a:endParaRPr lang="en-US" sz="2400" dirty="0">
              <a:solidFill>
                <a:schemeClr val="tx1"/>
              </a:solidFill>
              <a:cs typeface="Arial" panose="020B0604020202020204" pitchFamily="34" charset="0"/>
            </a:endParaRPr>
          </a:p>
        </p:txBody>
      </p:sp>
      <p:pic>
        <p:nvPicPr>
          <p:cNvPr id="7" name="Content Placeholder 6"/>
          <p:cNvPicPr>
            <a:picLocks noGrp="1" noChangeAspect="1"/>
          </p:cNvPicPr>
          <p:nvPr>
            <p:ph sz="half" idx="4294967295"/>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b="8000"/>
          <a:stretch/>
        </p:blipFill>
        <p:spPr>
          <a:xfrm>
            <a:off x="5105400" y="1833563"/>
            <a:ext cx="4038600" cy="4013200"/>
          </a:xfrm>
          <a:prstGeom prst="rect">
            <a:avLst/>
          </a:prstGeom>
        </p:spPr>
      </p:pic>
    </p:spTree>
    <p:extLst>
      <p:ext uri="{BB962C8B-B14F-4D97-AF65-F5344CB8AC3E}">
        <p14:creationId xmlns:p14="http://schemas.microsoft.com/office/powerpoint/2010/main" val="26886209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3896" r="10625"/>
          <a:stretch/>
        </p:blipFill>
        <p:spPr>
          <a:xfrm>
            <a:off x="0" y="0"/>
            <a:ext cx="9173914" cy="6356350"/>
          </a:xfrm>
          <a:prstGeom prst="rect">
            <a:avLst/>
          </a:prstGeom>
        </p:spPr>
      </p:pic>
      <p:sp>
        <p:nvSpPr>
          <p:cNvPr id="5" name="object 5"/>
          <p:cNvSpPr txBox="1">
            <a:spLocks noGrp="1"/>
          </p:cNvSpPr>
          <p:nvPr>
            <p:ph type="title"/>
          </p:nvPr>
        </p:nvSpPr>
        <p:spPr>
          <a:xfrm>
            <a:off x="1823310" y="527605"/>
            <a:ext cx="3503980" cy="380647"/>
          </a:xfrm>
          <a:prstGeom prst="rect">
            <a:avLst/>
          </a:prstGeom>
          <a:solidFill>
            <a:srgbClr val="0045DE"/>
          </a:solidFill>
        </p:spPr>
        <p:txBody>
          <a:bodyPr vert="horz" wrap="square" lIns="0" tIns="11206" rIns="0" bIns="0" rtlCol="0">
            <a:spAutoFit/>
          </a:bodyPr>
          <a:lstStyle/>
          <a:p>
            <a:pPr marL="11206" algn="ctr">
              <a:spcBef>
                <a:spcPts val="88"/>
              </a:spcBef>
            </a:pPr>
            <a:r>
              <a:rPr sz="2400" b="0" spc="-4" dirty="0">
                <a:solidFill>
                  <a:srgbClr val="FFFFFF"/>
                </a:solidFill>
                <a:latin typeface="+mn-lt"/>
                <a:cs typeface="Arial" panose="020B0604020202020204" pitchFamily="34" charset="0"/>
              </a:rPr>
              <a:t>Continue CPR</a:t>
            </a:r>
            <a:r>
              <a:rPr sz="2400" b="0" spc="-49" dirty="0">
                <a:solidFill>
                  <a:srgbClr val="FFFFFF"/>
                </a:solidFill>
                <a:latin typeface="+mn-lt"/>
                <a:cs typeface="Arial" panose="020B0604020202020204" pitchFamily="34" charset="0"/>
              </a:rPr>
              <a:t> </a:t>
            </a:r>
            <a:r>
              <a:rPr sz="2400" b="0" spc="-4" dirty="0">
                <a:solidFill>
                  <a:srgbClr val="FFFFFF"/>
                </a:solidFill>
                <a:latin typeface="+mn-lt"/>
                <a:cs typeface="Arial" panose="020B0604020202020204" pitchFamily="34" charset="0"/>
              </a:rPr>
              <a:t>until…</a:t>
            </a:r>
            <a:endParaRPr sz="2400" b="0" dirty="0">
              <a:latin typeface="+mn-lt"/>
              <a:cs typeface="Arial" panose="020B0604020202020204" pitchFamily="34" charset="0"/>
            </a:endParaRPr>
          </a:p>
        </p:txBody>
      </p:sp>
      <p:sp>
        <p:nvSpPr>
          <p:cNvPr id="3" name="TextBox 2"/>
          <p:cNvSpPr txBox="1"/>
          <p:nvPr/>
        </p:nvSpPr>
        <p:spPr>
          <a:xfrm>
            <a:off x="251520" y="4581128"/>
            <a:ext cx="4608512" cy="1569660"/>
          </a:xfrm>
          <a:prstGeom prst="rect">
            <a:avLst/>
          </a:prstGeom>
          <a:solidFill>
            <a:srgbClr val="0045DE"/>
          </a:solidFill>
        </p:spPr>
        <p:txBody>
          <a:bodyPr wrap="square" rtlCol="0">
            <a:spAutoFit/>
          </a:bodyPr>
          <a:lstStyle/>
          <a:p>
            <a:pPr algn="ctr"/>
            <a:r>
              <a:rPr lang="en-US" sz="2400" dirty="0" smtClean="0">
                <a:solidFill>
                  <a:schemeClr val="bg1"/>
                </a:solidFill>
                <a:cs typeface="Arial" panose="020B0604020202020204" pitchFamily="34" charset="0"/>
              </a:rPr>
              <a:t>Victim moves.</a:t>
            </a:r>
          </a:p>
          <a:p>
            <a:pPr algn="ctr"/>
            <a:r>
              <a:rPr lang="en-US" sz="2400" dirty="0" smtClean="0">
                <a:solidFill>
                  <a:schemeClr val="bg1"/>
                </a:solidFill>
                <a:cs typeface="Arial" panose="020B0604020202020204" pitchFamily="34" charset="0"/>
              </a:rPr>
              <a:t>AED arrives and is ready to use.</a:t>
            </a:r>
          </a:p>
          <a:p>
            <a:pPr algn="ctr"/>
            <a:r>
              <a:rPr lang="en-US" sz="2400" dirty="0" smtClean="0">
                <a:solidFill>
                  <a:schemeClr val="bg1"/>
                </a:solidFill>
                <a:cs typeface="Arial" panose="020B0604020202020204" pitchFamily="34" charset="0"/>
              </a:rPr>
              <a:t>Help arrives.</a:t>
            </a:r>
          </a:p>
          <a:p>
            <a:pPr algn="ctr"/>
            <a:r>
              <a:rPr lang="en-US" sz="2400" dirty="0" smtClean="0">
                <a:solidFill>
                  <a:schemeClr val="bg1"/>
                </a:solidFill>
                <a:cs typeface="Arial" panose="020B0604020202020204" pitchFamily="34" charset="0"/>
              </a:rPr>
              <a:t>You are too tired to continue.</a:t>
            </a:r>
            <a:endParaRPr lang="en-US" sz="2400" dirty="0">
              <a:solidFill>
                <a:schemeClr val="bg1"/>
              </a:solidFill>
              <a:cs typeface="Arial" panose="020B0604020202020204" pitchFamily="34" charset="0"/>
            </a:endParaRPr>
          </a:p>
        </p:txBody>
      </p:sp>
    </p:spTree>
    <p:extLst>
      <p:ext uri="{BB962C8B-B14F-4D97-AF65-F5344CB8AC3E}">
        <p14:creationId xmlns:p14="http://schemas.microsoft.com/office/powerpoint/2010/main" val="1136213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23309" y="535626"/>
            <a:ext cx="7135070" cy="763525"/>
          </a:xfrm>
        </p:spPr>
        <p:txBody>
          <a:bodyPr>
            <a:normAutofit fontScale="90000"/>
          </a:bodyPr>
          <a:lstStyle/>
          <a:p>
            <a:r>
              <a:rPr lang="en-US" sz="4000" dirty="0" smtClean="0"/>
              <a:t>What Happens if I Don’t Remember?</a:t>
            </a:r>
            <a:endParaRPr lang="en-US" sz="4000" dirty="0"/>
          </a:p>
        </p:txBody>
      </p:sp>
      <p:sp>
        <p:nvSpPr>
          <p:cNvPr id="7" name="Content Placeholder 6"/>
          <p:cNvSpPr>
            <a:spLocks noGrp="1"/>
          </p:cNvSpPr>
          <p:nvPr>
            <p:ph idx="1"/>
          </p:nvPr>
        </p:nvSpPr>
        <p:spPr>
          <a:xfrm>
            <a:off x="1823309" y="1451856"/>
            <a:ext cx="3664921" cy="4725834"/>
          </a:xfrm>
        </p:spPr>
        <p:txBody>
          <a:bodyPr>
            <a:normAutofit fontScale="85000" lnSpcReduction="20000"/>
          </a:bodyPr>
          <a:lstStyle/>
          <a:p>
            <a:pPr marL="342900" indent="-342900">
              <a:buFont typeface="Arial" panose="020B0604020202020204" pitchFamily="34" charset="0"/>
              <a:buChar char="•"/>
            </a:pPr>
            <a:r>
              <a:rPr lang="en-US" sz="2800" dirty="0">
                <a:cs typeface="Arial" panose="020B0604020202020204" pitchFamily="34" charset="0"/>
              </a:rPr>
              <a:t>If you don’t exactly            remember the steps of    CPR, do the best you can!</a:t>
            </a:r>
          </a:p>
          <a:p>
            <a:pPr marL="342900" indent="-342900">
              <a:buFont typeface="Arial" panose="020B0604020202020204" pitchFamily="34" charset="0"/>
              <a:buChar char="•"/>
            </a:pPr>
            <a:r>
              <a:rPr lang="en-US" sz="2800" dirty="0">
                <a:cs typeface="Arial" panose="020B0604020202020204" pitchFamily="34" charset="0"/>
              </a:rPr>
              <a:t>If you can’t figure out the breaths, then perform </a:t>
            </a:r>
            <a:r>
              <a:rPr lang="en-US" sz="2800" dirty="0" smtClean="0">
                <a:cs typeface="Arial" panose="020B0604020202020204" pitchFamily="34" charset="0"/>
              </a:rPr>
              <a:t>continuous chest              </a:t>
            </a:r>
            <a:r>
              <a:rPr lang="en-US" sz="2800" dirty="0">
                <a:cs typeface="Arial" panose="020B0604020202020204" pitchFamily="34" charset="0"/>
              </a:rPr>
              <a:t>compressions.</a:t>
            </a:r>
          </a:p>
          <a:p>
            <a:pPr marL="342900" indent="-342900">
              <a:buFont typeface="Arial" panose="020B0604020202020204" pitchFamily="34" charset="0"/>
              <a:buChar char="•"/>
            </a:pPr>
            <a:r>
              <a:rPr lang="en-US" sz="2800" dirty="0">
                <a:cs typeface="Arial" panose="020B0604020202020204" pitchFamily="34" charset="0"/>
              </a:rPr>
              <a:t>With a heart in trouble, </a:t>
            </a:r>
            <a:r>
              <a:rPr lang="en-US" sz="2800" dirty="0" smtClean="0">
                <a:cs typeface="Arial" panose="020B0604020202020204" pitchFamily="34" charset="0"/>
              </a:rPr>
              <a:t>it </a:t>
            </a:r>
            <a:r>
              <a:rPr lang="en-US" sz="2800" dirty="0">
                <a:cs typeface="Arial" panose="020B0604020202020204" pitchFamily="34" charset="0"/>
              </a:rPr>
              <a:t>is always better to try       some kind of CPR than do nothing. </a:t>
            </a:r>
          </a:p>
          <a:p>
            <a:pPr marL="342900" indent="-342900">
              <a:buFont typeface="Arial" panose="020B0604020202020204" pitchFamily="34" charset="0"/>
              <a:buChar char="•"/>
            </a:pPr>
            <a:r>
              <a:rPr lang="en-US" sz="2800" dirty="0">
                <a:cs typeface="Arial" panose="020B0604020202020204" pitchFamily="34" charset="0"/>
              </a:rPr>
              <a:t>Always call for help          quickly.</a:t>
            </a:r>
          </a:p>
          <a:p>
            <a:endParaRPr lang="en-US" dirty="0"/>
          </a:p>
        </p:txBody>
      </p:sp>
      <p:pic>
        <p:nvPicPr>
          <p:cNvPr id="8" name="Content Placeholder 4"/>
          <p:cNvPicPr>
            <a:picLocks noGrp="1" noChangeAspect="1"/>
          </p:cNvPicPr>
          <p:nvPr>
            <p:ph sz="half" idx="4294967295"/>
          </p:nvPr>
        </p:nvPicPr>
        <p:blipFill rotWithShape="1">
          <a:blip r:embed="rId2" cstate="print">
            <a:extLst>
              <a:ext uri="{28A0092B-C50C-407E-A947-70E740481C1C}">
                <a14:useLocalDpi xmlns:a14="http://schemas.microsoft.com/office/drawing/2010/main" val="0"/>
              </a:ext>
            </a:extLst>
          </a:blip>
          <a:srcRect l="14076"/>
          <a:stretch/>
        </p:blipFill>
        <p:spPr>
          <a:xfrm>
            <a:off x="5488230" y="1451856"/>
            <a:ext cx="3470149" cy="2119312"/>
          </a:xfrm>
        </p:spPr>
      </p:pic>
    </p:spTree>
    <p:extLst>
      <p:ext uri="{BB962C8B-B14F-4D97-AF65-F5344CB8AC3E}">
        <p14:creationId xmlns:p14="http://schemas.microsoft.com/office/powerpoint/2010/main" val="38516759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effectLst>
                  <a:outerShdw blurRad="38100" dist="38100" dir="2700000" algn="tl">
                    <a:srgbClr val="000000">
                      <a:alpha val="43137"/>
                    </a:srgbClr>
                  </a:outerShdw>
                </a:effectLst>
              </a:rPr>
              <a:t>Requirement 2</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pPr marL="0" indent="0">
              <a:buNone/>
            </a:pPr>
            <a:r>
              <a:rPr lang="en-US" dirty="0"/>
              <a:t>Before completing requirements 3 through 6, earn the Swimming merit badge.</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5770" y="69490"/>
            <a:ext cx="1182232" cy="122164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7655" y="2665475"/>
            <a:ext cx="2748690" cy="2748690"/>
          </a:xfrm>
          <a:prstGeom prst="rect">
            <a:avLst/>
          </a:prstGeom>
        </p:spPr>
      </p:pic>
    </p:spTree>
    <p:extLst>
      <p:ext uri="{BB962C8B-B14F-4D97-AF65-F5344CB8AC3E}">
        <p14:creationId xmlns:p14="http://schemas.microsoft.com/office/powerpoint/2010/main" val="28222808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effectLst>
                  <a:outerShdw blurRad="38100" dist="38100" dir="2700000" algn="tl">
                    <a:srgbClr val="000000">
                      <a:alpha val="43137"/>
                    </a:srgbClr>
                  </a:outerShdw>
                </a:effectLst>
              </a:rPr>
              <a:t>Requirement 3</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pPr marL="0" indent="0">
              <a:buNone/>
            </a:pPr>
            <a:r>
              <a:rPr lang="en-US" dirty="0"/>
              <a:t>Discuss the Scuba Diver’s Code with your merit badge counselor, and explain the importance of each guideline to a scuba diver’s safety. </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5770" y="69490"/>
            <a:ext cx="1182232" cy="122164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1532" y="3123590"/>
            <a:ext cx="5640935" cy="3309551"/>
          </a:xfrm>
          <a:prstGeom prst="rect">
            <a:avLst/>
          </a:prstGeom>
        </p:spPr>
      </p:pic>
    </p:spTree>
    <p:extLst>
      <p:ext uri="{BB962C8B-B14F-4D97-AF65-F5344CB8AC3E}">
        <p14:creationId xmlns:p14="http://schemas.microsoft.com/office/powerpoint/2010/main" val="8675591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BSA Scuba Diver’s Code</a:t>
            </a:r>
            <a:endParaRPr lang="en-US" dirty="0"/>
          </a:p>
        </p:txBody>
      </p:sp>
      <p:sp>
        <p:nvSpPr>
          <p:cNvPr id="3" name="Content Placeholder 2"/>
          <p:cNvSpPr>
            <a:spLocks noGrp="1"/>
          </p:cNvSpPr>
          <p:nvPr>
            <p:ph idx="1"/>
          </p:nvPr>
        </p:nvSpPr>
        <p:spPr>
          <a:xfrm>
            <a:off x="1823310" y="1451856"/>
            <a:ext cx="6719020" cy="4725834"/>
          </a:xfrm>
        </p:spPr>
        <p:txBody>
          <a:bodyPr>
            <a:normAutofit fontScale="77500" lnSpcReduction="20000"/>
          </a:bodyPr>
          <a:lstStyle/>
          <a:p>
            <a:pPr marL="0" indent="0">
              <a:buNone/>
            </a:pPr>
            <a:r>
              <a:rPr lang="en-US" dirty="0"/>
              <a:t>A Scout: </a:t>
            </a:r>
          </a:p>
          <a:p>
            <a:pPr marL="514350" indent="-514350">
              <a:buFont typeface="+mj-lt"/>
              <a:buAutoNum type="arabicPeriod"/>
            </a:pPr>
            <a:r>
              <a:rPr lang="en-US" dirty="0" smtClean="0"/>
              <a:t>Maintains </a:t>
            </a:r>
            <a:r>
              <a:rPr lang="en-US" dirty="0"/>
              <a:t>good mental </a:t>
            </a:r>
            <a:r>
              <a:rPr lang="en-US" dirty="0" smtClean="0"/>
              <a:t>and </a:t>
            </a:r>
            <a:r>
              <a:rPr lang="en-US" dirty="0"/>
              <a:t>physical fitness for SCUBA diving. </a:t>
            </a:r>
          </a:p>
          <a:p>
            <a:pPr marL="514350" indent="-514350">
              <a:buFont typeface="+mj-lt"/>
              <a:buAutoNum type="arabicPeriod"/>
            </a:pPr>
            <a:r>
              <a:rPr lang="en-US" dirty="0" smtClean="0"/>
              <a:t>Keeps </a:t>
            </a:r>
            <a:r>
              <a:rPr lang="en-US" dirty="0"/>
              <a:t>his dive skills sharp through continuing education. </a:t>
            </a:r>
          </a:p>
          <a:p>
            <a:pPr marL="514350" indent="-514350">
              <a:buFont typeface="+mj-lt"/>
              <a:buAutoNum type="arabicPeriod"/>
            </a:pPr>
            <a:r>
              <a:rPr lang="en-US" dirty="0" smtClean="0"/>
              <a:t>Seeks </a:t>
            </a:r>
            <a:r>
              <a:rPr lang="en-US" dirty="0"/>
              <a:t>professional orientation prior to diving at unfamiliar dive locations. </a:t>
            </a:r>
          </a:p>
          <a:p>
            <a:pPr marL="514350" indent="-514350">
              <a:buFont typeface="+mj-lt"/>
              <a:buAutoNum type="arabicPeriod"/>
            </a:pPr>
            <a:r>
              <a:rPr lang="en-US" dirty="0" smtClean="0"/>
              <a:t>Seeks </a:t>
            </a:r>
            <a:r>
              <a:rPr lang="en-US" dirty="0"/>
              <a:t>training prior to attempting specialized types of diving – such as night diving, cavern </a:t>
            </a:r>
            <a:r>
              <a:rPr lang="en-US" dirty="0" smtClean="0"/>
              <a:t>and </a:t>
            </a:r>
            <a:r>
              <a:rPr lang="en-US" dirty="0"/>
              <a:t>cave diving, wreck diving, and deep diving. </a:t>
            </a:r>
            <a:endParaRPr lang="en-US" dirty="0" smtClean="0"/>
          </a:p>
          <a:p>
            <a:pPr marL="514350" indent="-514350">
              <a:buFont typeface="+mj-lt"/>
              <a:buAutoNum type="arabicPeriod"/>
            </a:pPr>
            <a:r>
              <a:rPr lang="en-US" dirty="0" smtClean="0"/>
              <a:t>Adheres </a:t>
            </a:r>
            <a:r>
              <a:rPr lang="en-US" dirty="0"/>
              <a:t>to the buddy system throughout every dive. </a:t>
            </a:r>
          </a:p>
          <a:p>
            <a:pPr marL="514350" indent="-514350">
              <a:buFont typeface="+mj-lt"/>
              <a:buAutoNum type="arabicPeriod"/>
            </a:pPr>
            <a:r>
              <a:rPr lang="en-US" dirty="0" smtClean="0"/>
              <a:t>Uses </a:t>
            </a:r>
            <a:r>
              <a:rPr lang="en-US" dirty="0"/>
              <a:t>complete, well maintained, and reliable equipment with which he is familiar. </a:t>
            </a:r>
          </a:p>
          <a:p>
            <a:pPr marL="514350" indent="-514350">
              <a:buFont typeface="+mj-lt"/>
              <a:buAutoNum type="arabicPeriod"/>
            </a:pPr>
            <a:r>
              <a:rPr lang="en-US" dirty="0" smtClean="0"/>
              <a:t>Always </a:t>
            </a:r>
            <a:r>
              <a:rPr lang="en-US" dirty="0"/>
              <a:t>dive no deeper than the recommended depth for his certification level and experience.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2671" y="139300"/>
            <a:ext cx="1563767" cy="1556176"/>
          </a:xfrm>
          <a:prstGeom prst="rect">
            <a:avLst/>
          </a:prstGeom>
        </p:spPr>
      </p:pic>
    </p:spTree>
    <p:extLst>
      <p:ext uri="{BB962C8B-B14F-4D97-AF65-F5344CB8AC3E}">
        <p14:creationId xmlns:p14="http://schemas.microsoft.com/office/powerpoint/2010/main" val="37617303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BSA Scuba Diver’s Code</a:t>
            </a:r>
            <a:endParaRPr lang="en-US" dirty="0"/>
          </a:p>
        </p:txBody>
      </p:sp>
      <p:sp>
        <p:nvSpPr>
          <p:cNvPr id="3" name="Content Placeholder 2"/>
          <p:cNvSpPr>
            <a:spLocks noGrp="1"/>
          </p:cNvSpPr>
          <p:nvPr>
            <p:ph idx="1"/>
          </p:nvPr>
        </p:nvSpPr>
        <p:spPr>
          <a:xfrm>
            <a:off x="1823310" y="1451855"/>
            <a:ext cx="6719020" cy="4573129"/>
          </a:xfrm>
        </p:spPr>
        <p:txBody>
          <a:bodyPr>
            <a:normAutofit fontScale="77500" lnSpcReduction="20000"/>
          </a:bodyPr>
          <a:lstStyle/>
          <a:p>
            <a:pPr marL="0" indent="0">
              <a:buNone/>
            </a:pPr>
            <a:r>
              <a:rPr lang="en-US" dirty="0"/>
              <a:t>A Scout: </a:t>
            </a:r>
          </a:p>
          <a:p>
            <a:pPr marL="514350" indent="-514350">
              <a:buFont typeface="+mj-lt"/>
              <a:buAutoNum type="arabicPeriod" startAt="8"/>
            </a:pPr>
            <a:r>
              <a:rPr lang="en-US" dirty="0" smtClean="0"/>
              <a:t>Always </a:t>
            </a:r>
            <a:r>
              <a:rPr lang="en-US" dirty="0"/>
              <a:t>follows the time limits listed by special dive tables or a dive computer for a particular depth. </a:t>
            </a:r>
          </a:p>
          <a:p>
            <a:pPr marL="514350" indent="-514350">
              <a:buFont typeface="+mj-lt"/>
              <a:buAutoNum type="arabicPeriod" startAt="8"/>
            </a:pPr>
            <a:r>
              <a:rPr lang="en-US" dirty="0" smtClean="0"/>
              <a:t>Is </a:t>
            </a:r>
            <a:r>
              <a:rPr lang="en-US" dirty="0"/>
              <a:t>a S.A.F.E. diver – Slowly Ascends From Every Dive – and makes a safety stop at 15’ for three minutes at the end of every dive prior to surfacing. </a:t>
            </a:r>
          </a:p>
          <a:p>
            <a:pPr marL="514350" indent="-514350">
              <a:buFont typeface="+mj-lt"/>
              <a:buAutoNum type="arabicPeriod" startAt="8"/>
            </a:pPr>
            <a:r>
              <a:rPr lang="en-US" dirty="0" smtClean="0"/>
              <a:t>Breathes </a:t>
            </a:r>
            <a:r>
              <a:rPr lang="en-US" dirty="0"/>
              <a:t>properly while diving, never holding his breath or skipping breathing. </a:t>
            </a:r>
          </a:p>
          <a:p>
            <a:pPr marL="514350" indent="-514350">
              <a:buFont typeface="+mj-lt"/>
              <a:buAutoNum type="arabicPeriod" startAt="8"/>
            </a:pPr>
            <a:r>
              <a:rPr lang="en-US" dirty="0" smtClean="0"/>
              <a:t>Knows and </a:t>
            </a:r>
            <a:r>
              <a:rPr lang="en-US" dirty="0"/>
              <a:t>obeys local diving laws and regulations, including fish </a:t>
            </a:r>
            <a:r>
              <a:rPr lang="en-US" dirty="0" smtClean="0"/>
              <a:t>and </a:t>
            </a:r>
            <a:r>
              <a:rPr lang="en-US" dirty="0"/>
              <a:t>game laws </a:t>
            </a:r>
            <a:r>
              <a:rPr lang="en-US" dirty="0" smtClean="0"/>
              <a:t>and </a:t>
            </a:r>
            <a:r>
              <a:rPr lang="en-US" dirty="0"/>
              <a:t>dive flag laws. </a:t>
            </a:r>
          </a:p>
          <a:p>
            <a:pPr marL="514350" indent="-514350">
              <a:buFont typeface="+mj-lt"/>
              <a:buAutoNum type="arabicPeriod" startAt="8"/>
            </a:pPr>
            <a:r>
              <a:rPr lang="en-US" dirty="0" smtClean="0"/>
              <a:t>Understands and </a:t>
            </a:r>
            <a:r>
              <a:rPr lang="en-US" dirty="0"/>
              <a:t>respects aquatic life, considers how his interactions affect it, and dives carefully to protect fragile aquatic ecosystems.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2671" y="139300"/>
            <a:ext cx="1563767" cy="1556176"/>
          </a:xfrm>
          <a:prstGeom prst="rect">
            <a:avLst/>
          </a:prstGeom>
        </p:spPr>
      </p:pic>
    </p:spTree>
    <p:extLst>
      <p:ext uri="{BB962C8B-B14F-4D97-AF65-F5344CB8AC3E}">
        <p14:creationId xmlns:p14="http://schemas.microsoft.com/office/powerpoint/2010/main" val="4222853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Hypothermia</a:t>
            </a:r>
            <a:endParaRPr lang="en-US" dirty="0"/>
          </a:p>
        </p:txBody>
      </p:sp>
      <p:sp>
        <p:nvSpPr>
          <p:cNvPr id="3" name="Slide Number Placeholder 2"/>
          <p:cNvSpPr>
            <a:spLocks noGrp="1"/>
          </p:cNvSpPr>
          <p:nvPr>
            <p:ph type="sldNum" sz="quarter" idx="12"/>
          </p:nvPr>
        </p:nvSpPr>
        <p:spPr/>
        <p:txBody>
          <a:bodyPr/>
          <a:lstStyle/>
          <a:p>
            <a:fld id="{8C9E1820-E9B2-42D1-9078-7F6EB35AD6D1}" type="slidenum">
              <a:rPr lang="en-US" smtClean="0"/>
              <a:pPr/>
              <a:t>5</a:t>
            </a:fld>
            <a:endParaRPr lang="en-US" dirty="0"/>
          </a:p>
        </p:txBody>
      </p:sp>
      <p:sp>
        <p:nvSpPr>
          <p:cNvPr id="11" name="TextBox 10"/>
          <p:cNvSpPr txBox="1"/>
          <p:nvPr/>
        </p:nvSpPr>
        <p:spPr>
          <a:xfrm>
            <a:off x="1879088" y="4156193"/>
            <a:ext cx="7194459" cy="2154436"/>
          </a:xfrm>
          <a:prstGeom prst="rect">
            <a:avLst/>
          </a:prstGeom>
          <a:noFill/>
        </p:spPr>
        <p:txBody>
          <a:bodyPr wrap="square" rtlCol="0">
            <a:spAutoFit/>
          </a:bodyPr>
          <a:lstStyle/>
          <a:p>
            <a:pPr marL="342900" indent="-342900">
              <a:buFont typeface="Arial" panose="020B0604020202020204" pitchFamily="34" charset="0"/>
              <a:buChar char="•"/>
            </a:pPr>
            <a:r>
              <a:rPr lang="en-US" sz="2200" dirty="0" smtClean="0">
                <a:cs typeface="Arial" panose="020B0604020202020204" pitchFamily="34" charset="0"/>
              </a:rPr>
              <a:t>Occurs when body cannot make heat as fast as it loses it.</a:t>
            </a:r>
          </a:p>
          <a:p>
            <a:pPr marL="800100" lvl="1" indent="-342900">
              <a:buFont typeface="Calibri Light" panose="020F0302020204030204" pitchFamily="34" charset="0"/>
              <a:buChar char="–"/>
            </a:pPr>
            <a:r>
              <a:rPr lang="en-US" sz="2000" dirty="0" smtClean="0">
                <a:cs typeface="Arial" panose="020B0604020202020204" pitchFamily="34" charset="0"/>
              </a:rPr>
              <a:t>Internal body temperature drops below 95</a:t>
            </a:r>
            <a:r>
              <a:rPr lang="en-US" sz="2000" baseline="30000" dirty="0" smtClean="0">
                <a:cs typeface="Arial" panose="020B0604020202020204" pitchFamily="34" charset="0"/>
              </a:rPr>
              <a:t>o</a:t>
            </a:r>
            <a:r>
              <a:rPr lang="en-US" sz="2000" dirty="0" smtClean="0">
                <a:cs typeface="Arial" panose="020B0604020202020204" pitchFamily="34" charset="0"/>
              </a:rPr>
              <a:t>F.</a:t>
            </a:r>
          </a:p>
          <a:p>
            <a:pPr marL="342900" indent="-342900">
              <a:buFont typeface="Arial" panose="020B0604020202020204" pitchFamily="34" charset="0"/>
              <a:buChar char="•"/>
            </a:pPr>
            <a:r>
              <a:rPr lang="en-US" sz="2200" dirty="0" smtClean="0">
                <a:cs typeface="Arial" panose="020B0604020202020204" pitchFamily="34" charset="0"/>
              </a:rPr>
              <a:t>Early signs include shivering and bluish lips</a:t>
            </a:r>
          </a:p>
          <a:p>
            <a:pPr marL="342900" indent="-342900">
              <a:buFont typeface="Arial" panose="020B0604020202020204" pitchFamily="34" charset="0"/>
              <a:buChar char="•"/>
            </a:pPr>
            <a:r>
              <a:rPr lang="en-US" sz="2200" dirty="0" smtClean="0">
                <a:cs typeface="Arial" panose="020B0604020202020204" pitchFamily="34" charset="0"/>
              </a:rPr>
              <a:t>May result in loss of muscle strength and coordination.</a:t>
            </a:r>
          </a:p>
          <a:p>
            <a:pPr marL="342900" indent="-342900">
              <a:buFont typeface="Arial" panose="020B0604020202020204" pitchFamily="34" charset="0"/>
              <a:buChar char="•"/>
            </a:pPr>
            <a:r>
              <a:rPr lang="en-US" sz="2200" dirty="0" smtClean="0">
                <a:cs typeface="Arial" panose="020B0604020202020204" pitchFamily="34" charset="0"/>
              </a:rPr>
              <a:t>It may become difficult to think clearly or do simple tasks.</a:t>
            </a:r>
          </a:p>
          <a:p>
            <a:pPr marL="342900" indent="-342900">
              <a:buFont typeface="Arial" panose="020B0604020202020204" pitchFamily="34" charset="0"/>
              <a:buChar char="•"/>
            </a:pPr>
            <a:endParaRPr lang="en-US" sz="2400" dirty="0">
              <a:cs typeface="Arial" panose="020B0604020202020204" pitchFamily="34" charset="0"/>
            </a:endParaRPr>
          </a:p>
        </p:txBody>
      </p:sp>
      <p:pic>
        <p:nvPicPr>
          <p:cNvPr id="7"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b="17575"/>
          <a:stretch/>
        </p:blipFill>
        <p:spPr>
          <a:xfrm>
            <a:off x="1981654" y="1270804"/>
            <a:ext cx="6593597" cy="2839668"/>
          </a:xfrm>
          <a:prstGeom prst="rect">
            <a:avLst/>
          </a:prstGeom>
        </p:spPr>
      </p:pic>
    </p:spTree>
    <p:extLst>
      <p:ext uri="{BB962C8B-B14F-4D97-AF65-F5344CB8AC3E}">
        <p14:creationId xmlns:p14="http://schemas.microsoft.com/office/powerpoint/2010/main" val="40554338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effectLst>
                  <a:outerShdw blurRad="38100" dist="38100" dir="2700000" algn="tl">
                    <a:srgbClr val="000000">
                      <a:alpha val="43137"/>
                    </a:srgbClr>
                  </a:outerShdw>
                </a:effectLst>
              </a:rPr>
              <a:t>Requirement 4</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pPr marL="0" indent="0">
              <a:buNone/>
            </a:pPr>
            <a:r>
              <a:rPr lang="en-US" dirty="0"/>
              <a:t>Earn an Open Water Diver Certification from a scuba organization recognized by the Boy Scouts of America scuba policy.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5770" y="69490"/>
            <a:ext cx="1182232" cy="122164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70" y="3276295"/>
            <a:ext cx="7940660" cy="2636547"/>
          </a:xfrm>
          <a:prstGeom prst="rect">
            <a:avLst/>
          </a:prstGeom>
        </p:spPr>
      </p:pic>
    </p:spTree>
    <p:extLst>
      <p:ext uri="{BB962C8B-B14F-4D97-AF65-F5344CB8AC3E}">
        <p14:creationId xmlns:p14="http://schemas.microsoft.com/office/powerpoint/2010/main" val="16189917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effectLst>
                  <a:outerShdw blurRad="38100" dist="38100" dir="2700000" algn="tl">
                    <a:srgbClr val="000000">
                      <a:alpha val="43137"/>
                    </a:srgbClr>
                  </a:outerShdw>
                </a:effectLst>
              </a:rPr>
              <a:t>Requirement 5</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pPr marL="0" indent="0">
              <a:buNone/>
            </a:pPr>
            <a:r>
              <a:rPr lang="en-US" dirty="0"/>
              <a:t>Explain what an ecosystem is, and describe four aquatic ecosystems a diver might experience.</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5770" y="69490"/>
            <a:ext cx="1182232" cy="122164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8885" y="2818180"/>
            <a:ext cx="4726230" cy="3150820"/>
          </a:xfrm>
          <a:prstGeom prst="rect">
            <a:avLst/>
          </a:prstGeom>
        </p:spPr>
      </p:pic>
    </p:spTree>
    <p:extLst>
      <p:ext uri="{BB962C8B-B14F-4D97-AF65-F5344CB8AC3E}">
        <p14:creationId xmlns:p14="http://schemas.microsoft.com/office/powerpoint/2010/main" val="1051759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Aquatic Ecosystems</a:t>
            </a:r>
            <a:endParaRPr lang="en-US" dirty="0"/>
          </a:p>
        </p:txBody>
      </p:sp>
      <p:sp>
        <p:nvSpPr>
          <p:cNvPr id="3" name="Content Placeholder 2"/>
          <p:cNvSpPr>
            <a:spLocks noGrp="1"/>
          </p:cNvSpPr>
          <p:nvPr>
            <p:ph idx="1"/>
          </p:nvPr>
        </p:nvSpPr>
        <p:spPr>
          <a:xfrm>
            <a:off x="1823310" y="1451856"/>
            <a:ext cx="6719019" cy="4878539"/>
          </a:xfrm>
        </p:spPr>
        <p:txBody>
          <a:bodyPr>
            <a:normAutofit/>
          </a:bodyPr>
          <a:lstStyle/>
          <a:p>
            <a:r>
              <a:rPr lang="en-US" sz="2400" dirty="0" smtClean="0"/>
              <a:t>An aquatic ecosystem is a specific underwater environment with a clearly defined:</a:t>
            </a:r>
          </a:p>
          <a:p>
            <a:pPr lvl="1"/>
            <a:r>
              <a:rPr lang="en-US" sz="2000" dirty="0" smtClean="0"/>
              <a:t>Physical boundary, </a:t>
            </a:r>
          </a:p>
          <a:p>
            <a:pPr lvl="1"/>
            <a:r>
              <a:rPr lang="en-US" sz="2000" dirty="0" smtClean="0"/>
              <a:t>Distinct physical conditions: </a:t>
            </a:r>
          </a:p>
          <a:p>
            <a:pPr lvl="2"/>
            <a:r>
              <a:rPr lang="en-US" sz="1800" dirty="0" smtClean="0"/>
              <a:t>Temperature of the water</a:t>
            </a:r>
          </a:p>
          <a:p>
            <a:pPr lvl="2"/>
            <a:r>
              <a:rPr lang="en-US" sz="1800" dirty="0" smtClean="0"/>
              <a:t>Depth</a:t>
            </a:r>
          </a:p>
          <a:p>
            <a:pPr lvl="2"/>
            <a:r>
              <a:rPr lang="en-US" sz="1800" dirty="0" smtClean="0"/>
              <a:t>Light levels</a:t>
            </a:r>
          </a:p>
          <a:p>
            <a:pPr lvl="2"/>
            <a:r>
              <a:rPr lang="en-US" sz="1800" dirty="0" smtClean="0"/>
              <a:t>etc. </a:t>
            </a:r>
          </a:p>
          <a:p>
            <a:pPr lvl="1"/>
            <a:r>
              <a:rPr lang="en-US" sz="2000" dirty="0" smtClean="0"/>
              <a:t>At least one energy source (such as sunlight), </a:t>
            </a:r>
          </a:p>
          <a:p>
            <a:pPr lvl="1"/>
            <a:r>
              <a:rPr lang="en-US" sz="2000" dirty="0" smtClean="0"/>
              <a:t>And a community of plants, animals, and other organisms that interact with one another and through which energy is transferred.</a:t>
            </a:r>
            <a:endParaRPr lang="en-US" sz="2000" dirty="0"/>
          </a:p>
        </p:txBody>
      </p:sp>
    </p:spTree>
    <p:extLst>
      <p:ext uri="{BB962C8B-B14F-4D97-AF65-F5344CB8AC3E}">
        <p14:creationId xmlns:p14="http://schemas.microsoft.com/office/powerpoint/2010/main" val="29563301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4055" b="3473"/>
          <a:stretch/>
        </p:blipFill>
        <p:spPr>
          <a:xfrm>
            <a:off x="0" y="0"/>
            <a:ext cx="9088856" cy="6858000"/>
          </a:xfrm>
        </p:spPr>
      </p:pic>
    </p:spTree>
    <p:extLst>
      <p:ext uri="{BB962C8B-B14F-4D97-AF65-F5344CB8AC3E}">
        <p14:creationId xmlns:p14="http://schemas.microsoft.com/office/powerpoint/2010/main" val="36025331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41536522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8720" y="69490"/>
            <a:ext cx="6719020" cy="763525"/>
          </a:xfrm>
        </p:spPr>
        <p:txBody>
          <a:bodyPr/>
          <a:lstStyle/>
          <a:p>
            <a:r>
              <a:rPr lang="en-US" dirty="0" smtClean="0"/>
              <a:t>Marine (Saltwater) </a:t>
            </a:r>
            <a:r>
              <a:rPr lang="en-US" dirty="0" smtClean="0"/>
              <a:t>Ecosystems</a:t>
            </a:r>
            <a:endParaRPr lang="en-US" dirty="0"/>
          </a:p>
        </p:txBody>
      </p:sp>
      <p:sp>
        <p:nvSpPr>
          <p:cNvPr id="3" name="Content Placeholder 2"/>
          <p:cNvSpPr>
            <a:spLocks noGrp="1"/>
          </p:cNvSpPr>
          <p:nvPr>
            <p:ph idx="1"/>
          </p:nvPr>
        </p:nvSpPr>
        <p:spPr>
          <a:xfrm>
            <a:off x="1823310" y="833015"/>
            <a:ext cx="6719020" cy="5650085"/>
          </a:xfrm>
        </p:spPr>
        <p:txBody>
          <a:bodyPr>
            <a:normAutofit fontScale="77500" lnSpcReduction="20000"/>
          </a:bodyPr>
          <a:lstStyle/>
          <a:p>
            <a:pPr marL="0" indent="0">
              <a:buNone/>
            </a:pPr>
            <a:r>
              <a:rPr lang="en-US" sz="3400" b="1" dirty="0" smtClean="0"/>
              <a:t>Coral Reefs:</a:t>
            </a:r>
          </a:p>
          <a:p>
            <a:r>
              <a:rPr lang="en-US" dirty="0" smtClean="0"/>
              <a:t>A </a:t>
            </a:r>
            <a:r>
              <a:rPr lang="en-US" dirty="0"/>
              <a:t>coral reef is an </a:t>
            </a:r>
            <a:r>
              <a:rPr lang="en-US" dirty="0" smtClean="0"/>
              <a:t>underwater marine </a:t>
            </a:r>
            <a:r>
              <a:rPr lang="en-US" dirty="0"/>
              <a:t>ecosystem characterized by reef-building corals. </a:t>
            </a:r>
            <a:endParaRPr lang="en-US" dirty="0" smtClean="0"/>
          </a:p>
          <a:p>
            <a:r>
              <a:rPr lang="en-US" dirty="0" smtClean="0"/>
              <a:t>Most </a:t>
            </a:r>
            <a:r>
              <a:rPr lang="en-US" dirty="0"/>
              <a:t>coral reefs are built from stony corals, whose polyps cluster in groups. </a:t>
            </a:r>
          </a:p>
          <a:p>
            <a:r>
              <a:rPr lang="en-US" dirty="0" smtClean="0"/>
              <a:t>Most reefs grow best in warm, shallow, clear, sunny and agitated water. </a:t>
            </a:r>
          </a:p>
          <a:p>
            <a:r>
              <a:rPr lang="en-US" dirty="0" smtClean="0"/>
              <a:t>Sometimes </a:t>
            </a:r>
            <a:r>
              <a:rPr lang="en-US" dirty="0"/>
              <a:t>called </a:t>
            </a:r>
            <a:r>
              <a:rPr lang="en-US" i="1" dirty="0"/>
              <a:t>rainforests of the </a:t>
            </a:r>
            <a:r>
              <a:rPr lang="en-US" i="1" dirty="0" smtClean="0"/>
              <a:t>sea</a:t>
            </a:r>
            <a:r>
              <a:rPr lang="en-US" dirty="0" smtClean="0"/>
              <a:t>, </a:t>
            </a:r>
            <a:r>
              <a:rPr lang="en-US" dirty="0"/>
              <a:t>shallow coral reefs form some of Earth's most diverse </a:t>
            </a:r>
            <a:r>
              <a:rPr lang="en-US" dirty="0" smtClean="0"/>
              <a:t>ecosystems. </a:t>
            </a:r>
          </a:p>
          <a:p>
            <a:pPr lvl="1"/>
            <a:r>
              <a:rPr lang="en-US" sz="2300" dirty="0" smtClean="0"/>
              <a:t>They </a:t>
            </a:r>
            <a:r>
              <a:rPr lang="en-US" sz="2300" dirty="0"/>
              <a:t>occupy less than 0.1% of the world's ocean </a:t>
            </a:r>
            <a:r>
              <a:rPr lang="en-US" sz="2300" dirty="0" smtClean="0"/>
              <a:t>area, </a:t>
            </a:r>
            <a:r>
              <a:rPr lang="en-US" sz="2300" dirty="0"/>
              <a:t>yet they provide a home for at least 25% of all marine </a:t>
            </a:r>
            <a:r>
              <a:rPr lang="en-US" sz="2300" dirty="0" smtClean="0"/>
              <a:t>species.</a:t>
            </a:r>
          </a:p>
          <a:p>
            <a:r>
              <a:rPr lang="en-US" dirty="0" smtClean="0"/>
              <a:t>Coral </a:t>
            </a:r>
            <a:r>
              <a:rPr lang="en-US" dirty="0"/>
              <a:t>reefs have declined by 50% since 1950, partly because they are sensitive to water </a:t>
            </a:r>
            <a:r>
              <a:rPr lang="en-US" dirty="0" smtClean="0"/>
              <a:t>conditions. </a:t>
            </a:r>
          </a:p>
          <a:p>
            <a:r>
              <a:rPr lang="en-US" dirty="0" smtClean="0"/>
              <a:t>They </a:t>
            </a:r>
            <a:r>
              <a:rPr lang="en-US" dirty="0"/>
              <a:t>are under threat from excess nutrients (nitrogen and phosphorus), rising ocean </a:t>
            </a:r>
            <a:r>
              <a:rPr lang="en-US" dirty="0" smtClean="0"/>
              <a:t>temperatures, overfishing, </a:t>
            </a:r>
            <a:r>
              <a:rPr lang="en-US" dirty="0"/>
              <a:t>and harmful land-use </a:t>
            </a:r>
            <a:r>
              <a:rPr lang="en-US" dirty="0" smtClean="0"/>
              <a:t>practices that includes runoff. </a:t>
            </a:r>
            <a:endParaRPr lang="en-US" dirty="0"/>
          </a:p>
        </p:txBody>
      </p:sp>
    </p:spTree>
    <p:extLst>
      <p:ext uri="{BB962C8B-B14F-4D97-AF65-F5344CB8AC3E}">
        <p14:creationId xmlns:p14="http://schemas.microsoft.com/office/powerpoint/2010/main" val="28573852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1425" y="69490"/>
            <a:ext cx="6719020" cy="763525"/>
          </a:xfrm>
        </p:spPr>
        <p:txBody>
          <a:bodyPr/>
          <a:lstStyle/>
          <a:p>
            <a:r>
              <a:rPr lang="en-US" dirty="0" smtClean="0"/>
              <a:t>Coral Reef Ecosystem</a:t>
            </a:r>
            <a:endParaRPr lang="en-US" dirty="0"/>
          </a:p>
        </p:txBody>
      </p:sp>
      <p:pic>
        <p:nvPicPr>
          <p:cNvPr id="8" name="Content Placeholder 7"/>
          <p:cNvPicPr>
            <a:picLocks noGrp="1" noChangeAspect="1"/>
          </p:cNvPicPr>
          <p:nvPr>
            <p:ph idx="1"/>
          </p:nvPr>
        </p:nvPicPr>
        <p:blipFill>
          <a:blip r:embed="rId2"/>
          <a:stretch>
            <a:fillRect/>
          </a:stretch>
        </p:blipFill>
        <p:spPr>
          <a:xfrm>
            <a:off x="754375" y="870917"/>
            <a:ext cx="7645292" cy="5736404"/>
          </a:xfrm>
          <a:prstGeom prst="rect">
            <a:avLst/>
          </a:prstGeom>
        </p:spPr>
      </p:pic>
    </p:spTree>
    <p:extLst>
      <p:ext uri="{BB962C8B-B14F-4D97-AF65-F5344CB8AC3E}">
        <p14:creationId xmlns:p14="http://schemas.microsoft.com/office/powerpoint/2010/main" val="25136542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Distribution of Tropical Coral Reefs</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6261" y="1407797"/>
            <a:ext cx="8612386" cy="4922772"/>
          </a:xfrm>
        </p:spPr>
      </p:pic>
    </p:spTree>
    <p:extLst>
      <p:ext uri="{BB962C8B-B14F-4D97-AF65-F5344CB8AC3E}">
        <p14:creationId xmlns:p14="http://schemas.microsoft.com/office/powerpoint/2010/main" val="24413715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1425" y="69490"/>
            <a:ext cx="6719020" cy="763525"/>
          </a:xfrm>
        </p:spPr>
        <p:txBody>
          <a:bodyPr/>
          <a:lstStyle/>
          <a:p>
            <a:r>
              <a:rPr lang="en-US" dirty="0"/>
              <a:t>Marine (Saltwater) Ecosystems</a:t>
            </a:r>
            <a:endParaRPr lang="en-US" dirty="0"/>
          </a:p>
        </p:txBody>
      </p:sp>
      <p:sp>
        <p:nvSpPr>
          <p:cNvPr id="3" name="Content Placeholder 2"/>
          <p:cNvSpPr>
            <a:spLocks noGrp="1"/>
          </p:cNvSpPr>
          <p:nvPr>
            <p:ph idx="1"/>
          </p:nvPr>
        </p:nvSpPr>
        <p:spPr>
          <a:xfrm>
            <a:off x="1823309" y="833015"/>
            <a:ext cx="7177135" cy="5802790"/>
          </a:xfrm>
        </p:spPr>
        <p:txBody>
          <a:bodyPr>
            <a:normAutofit fontScale="70000" lnSpcReduction="20000"/>
          </a:bodyPr>
          <a:lstStyle/>
          <a:p>
            <a:pPr marL="0" indent="0" eaLnBrk="0" fontAlgn="base" hangingPunct="0">
              <a:spcBef>
                <a:spcPct val="0"/>
              </a:spcBef>
              <a:spcAft>
                <a:spcPct val="0"/>
              </a:spcAft>
              <a:buNone/>
            </a:pPr>
            <a:r>
              <a:rPr lang="en-US" altLang="en-US" sz="3400" b="1" dirty="0" smtClean="0"/>
              <a:t>Kelp Forests</a:t>
            </a:r>
          </a:p>
          <a:p>
            <a:pPr eaLnBrk="0" fontAlgn="base" hangingPunct="0">
              <a:spcBef>
                <a:spcPct val="0"/>
              </a:spcBef>
              <a:spcAft>
                <a:spcPct val="0"/>
              </a:spcAft>
            </a:pPr>
            <a:r>
              <a:rPr lang="en-US" altLang="en-US" sz="3100" dirty="0" smtClean="0"/>
              <a:t>Kelp are large brown algae that live in cool, nutrient-rich, waters. </a:t>
            </a:r>
          </a:p>
          <a:p>
            <a:pPr lvl="1" eaLnBrk="0" fontAlgn="base" hangingPunct="0">
              <a:spcBef>
                <a:spcPct val="0"/>
              </a:spcBef>
              <a:spcAft>
                <a:spcPct val="0"/>
              </a:spcAft>
            </a:pPr>
            <a:r>
              <a:rPr lang="en-US" altLang="en-US" sz="2600" dirty="0" smtClean="0"/>
              <a:t>Because they need light </a:t>
            </a:r>
            <a:r>
              <a:rPr lang="en-US" altLang="en-US" sz="2600" dirty="0"/>
              <a:t>for photosynthesis, kelp forests form in </a:t>
            </a:r>
            <a:r>
              <a:rPr lang="en-US" altLang="en-US" sz="2600" dirty="0" smtClean="0"/>
              <a:t>fairly shallow waters </a:t>
            </a:r>
            <a:r>
              <a:rPr lang="en-US" altLang="en-US" sz="2600" dirty="0"/>
              <a:t>close to the shore</a:t>
            </a:r>
            <a:r>
              <a:rPr lang="en-US" altLang="en-US" sz="2600" dirty="0" smtClean="0"/>
              <a:t>.</a:t>
            </a:r>
            <a:endParaRPr lang="en-US" altLang="en-US" sz="2600" dirty="0"/>
          </a:p>
          <a:p>
            <a:pPr lvl="1" eaLnBrk="0" fontAlgn="base" hangingPunct="0">
              <a:spcBef>
                <a:spcPct val="0"/>
              </a:spcBef>
              <a:spcAft>
                <a:spcPct val="0"/>
              </a:spcAft>
            </a:pPr>
            <a:r>
              <a:rPr lang="en-US" altLang="en-US" sz="2600" dirty="0" smtClean="0"/>
              <a:t>In </a:t>
            </a:r>
            <a:r>
              <a:rPr lang="en-US" altLang="en-US" sz="2600" dirty="0"/>
              <a:t>ideal conditions, kelp can grow up to 18 inches per </a:t>
            </a:r>
            <a:r>
              <a:rPr lang="en-US" altLang="en-US" sz="2600" dirty="0" smtClean="0"/>
              <a:t>day reaching lengths up to 175 feet. </a:t>
            </a:r>
          </a:p>
          <a:p>
            <a:pPr eaLnBrk="0" fontAlgn="base" hangingPunct="0">
              <a:spcBef>
                <a:spcPct val="0"/>
              </a:spcBef>
              <a:spcAft>
                <a:spcPct val="0"/>
              </a:spcAft>
            </a:pPr>
            <a:r>
              <a:rPr lang="en-US" altLang="en-US" sz="3100" dirty="0" smtClean="0"/>
              <a:t>Like </a:t>
            </a:r>
            <a:r>
              <a:rPr lang="en-US" altLang="en-US" sz="3100" dirty="0"/>
              <a:t>trees in a forest, these giant algae provide food and shelter for </a:t>
            </a:r>
            <a:r>
              <a:rPr lang="en-US" altLang="en-US" sz="3100" dirty="0" smtClean="0"/>
              <a:t>thousands of fish, invertebrates, and marine mammal species. </a:t>
            </a:r>
          </a:p>
          <a:p>
            <a:pPr lvl="1" eaLnBrk="0" fontAlgn="base" hangingPunct="0">
              <a:spcBef>
                <a:spcPct val="0"/>
              </a:spcBef>
              <a:spcAft>
                <a:spcPct val="0"/>
              </a:spcAft>
            </a:pPr>
            <a:r>
              <a:rPr lang="en-US" altLang="en-US" sz="2600" dirty="0" smtClean="0"/>
              <a:t>Among </a:t>
            </a:r>
            <a:r>
              <a:rPr lang="en-US" altLang="en-US" sz="2600" dirty="0"/>
              <a:t>the many mammals and birds that use kelp forests for protection or feeding are seals, sea lions, whales, sea otters, gulls, terns, snowy egrets, great blue herons, cormorants, and shore birds.</a:t>
            </a:r>
          </a:p>
          <a:p>
            <a:pPr eaLnBrk="0" fontAlgn="base" hangingPunct="0">
              <a:spcBef>
                <a:spcPct val="0"/>
              </a:spcBef>
              <a:spcAft>
                <a:spcPct val="0"/>
              </a:spcAft>
            </a:pPr>
            <a:r>
              <a:rPr lang="en-US" altLang="en-US" sz="3100" dirty="0" smtClean="0"/>
              <a:t>Kelp </a:t>
            </a:r>
            <a:r>
              <a:rPr lang="en-US" altLang="en-US" sz="3100" dirty="0"/>
              <a:t>forests experience seasonal changes. </a:t>
            </a:r>
            <a:endParaRPr lang="en-US" altLang="en-US" sz="3100" dirty="0" smtClean="0"/>
          </a:p>
          <a:p>
            <a:pPr lvl="1" eaLnBrk="0" fontAlgn="base" hangingPunct="0">
              <a:spcBef>
                <a:spcPct val="0"/>
              </a:spcBef>
              <a:spcAft>
                <a:spcPct val="0"/>
              </a:spcAft>
            </a:pPr>
            <a:r>
              <a:rPr lang="en-US" altLang="en-US" sz="2600" dirty="0" smtClean="0"/>
              <a:t>Storms </a:t>
            </a:r>
            <a:r>
              <a:rPr lang="en-US" altLang="en-US" sz="2600" dirty="0"/>
              <a:t>and large weather events, like El Niño, can tear and dislodge the kelp, leaving a tattered winter forest to begin its growth again each spring. </a:t>
            </a:r>
          </a:p>
          <a:p>
            <a:pPr eaLnBrk="0" fontAlgn="base" hangingPunct="0">
              <a:spcBef>
                <a:spcPct val="0"/>
              </a:spcBef>
              <a:spcAft>
                <a:spcPct val="0"/>
              </a:spcAft>
            </a:pPr>
            <a:r>
              <a:rPr lang="en-US" altLang="en-US" sz="3100" dirty="0" smtClean="0"/>
              <a:t>Due </a:t>
            </a:r>
            <a:r>
              <a:rPr lang="en-US" altLang="en-US" sz="3100" dirty="0"/>
              <a:t>to the combined effects of overfishing and climate change, kelp forests have all but disappeared in many especially vulnerable places, such as Tasmania's east coast and the coast of Northern </a:t>
            </a:r>
            <a:r>
              <a:rPr lang="en-US" altLang="en-US" sz="3100" dirty="0" smtClean="0"/>
              <a:t>California. </a:t>
            </a:r>
            <a:endParaRPr lang="en-US" sz="3100" dirty="0"/>
          </a:p>
        </p:txBody>
      </p:sp>
    </p:spTree>
    <p:extLst>
      <p:ext uri="{BB962C8B-B14F-4D97-AF65-F5344CB8AC3E}">
        <p14:creationId xmlns:p14="http://schemas.microsoft.com/office/powerpoint/2010/main" val="6837153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8720" y="69490"/>
            <a:ext cx="6719020" cy="763525"/>
          </a:xfrm>
        </p:spPr>
        <p:txBody>
          <a:bodyPr>
            <a:normAutofit/>
          </a:bodyPr>
          <a:lstStyle/>
          <a:p>
            <a:r>
              <a:rPr lang="en-US" dirty="0"/>
              <a:t>Temperate Kelp </a:t>
            </a:r>
            <a:r>
              <a:rPr lang="en-US" dirty="0" smtClean="0"/>
              <a:t>Forests</a:t>
            </a:r>
            <a:endParaRPr lang="en-US" dirty="0"/>
          </a:p>
        </p:txBody>
      </p:sp>
      <p:pic>
        <p:nvPicPr>
          <p:cNvPr id="7" name="Content Placeholder 6"/>
          <p:cNvPicPr>
            <a:picLocks noGrp="1" noChangeAspect="1"/>
          </p:cNvPicPr>
          <p:nvPr>
            <p:ph idx="1"/>
          </p:nvPr>
        </p:nvPicPr>
        <p:blipFill>
          <a:blip r:embed="rId2"/>
          <a:stretch>
            <a:fillRect/>
          </a:stretch>
        </p:blipFill>
        <p:spPr>
          <a:xfrm>
            <a:off x="296261" y="885138"/>
            <a:ext cx="8551479" cy="5700986"/>
          </a:xfrm>
          <a:prstGeom prst="rect">
            <a:avLst/>
          </a:prstGeom>
        </p:spPr>
      </p:pic>
    </p:spTree>
    <p:extLst>
      <p:ext uri="{BB962C8B-B14F-4D97-AF65-F5344CB8AC3E}">
        <p14:creationId xmlns:p14="http://schemas.microsoft.com/office/powerpoint/2010/main" val="437438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Aid for Hypothermia</a:t>
            </a:r>
            <a:endParaRPr lang="en-US" dirty="0"/>
          </a:p>
        </p:txBody>
      </p:sp>
      <p:sp>
        <p:nvSpPr>
          <p:cNvPr id="13" name="Content Placeholder 12"/>
          <p:cNvSpPr>
            <a:spLocks noGrp="1"/>
          </p:cNvSpPr>
          <p:nvPr>
            <p:ph idx="1"/>
          </p:nvPr>
        </p:nvSpPr>
        <p:spPr>
          <a:xfrm>
            <a:off x="1742618" y="1299151"/>
            <a:ext cx="3287496" cy="2893374"/>
          </a:xfrm>
        </p:spPr>
        <p:txBody>
          <a:bodyPr>
            <a:normAutofit fontScale="92500" lnSpcReduction="10000"/>
          </a:bodyPr>
          <a:lstStyle/>
          <a:p>
            <a:pPr marL="342900" indent="-342900">
              <a:buFont typeface="Arial" panose="020B0604020202020204" pitchFamily="34" charset="0"/>
              <a:buChar char="•"/>
            </a:pPr>
            <a:r>
              <a:rPr lang="en-US" sz="2400" dirty="0" smtClean="0">
                <a:solidFill>
                  <a:schemeClr val="tx1"/>
                </a:solidFill>
                <a:cs typeface="Arial" panose="020B0604020202020204" pitchFamily="34" charset="0"/>
              </a:rPr>
              <a:t>Anyone who starts to show signs of hypothermia should immediately be taken out of the water, thoroughly dried, put in dry clothing or wrapped in blankets, and moved to a warm place.</a:t>
            </a:r>
          </a:p>
        </p:txBody>
      </p:sp>
      <p:sp>
        <p:nvSpPr>
          <p:cNvPr id="3" name="Slide Number Placeholder 2"/>
          <p:cNvSpPr>
            <a:spLocks noGrp="1"/>
          </p:cNvSpPr>
          <p:nvPr>
            <p:ph type="sldNum" sz="quarter" idx="12"/>
          </p:nvPr>
        </p:nvSpPr>
        <p:spPr/>
        <p:txBody>
          <a:bodyPr/>
          <a:lstStyle/>
          <a:p>
            <a:fld id="{8C9E1820-E9B2-42D1-9078-7F6EB35AD6D1}" type="slidenum">
              <a:rPr lang="en-US" smtClean="0"/>
              <a:pPr/>
              <a:t>6</a:t>
            </a:fld>
            <a:endParaRPr lang="en-US"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0114" y="1322923"/>
            <a:ext cx="3938123" cy="2624775"/>
          </a:xfrm>
          <a:prstGeom prst="rect">
            <a:avLst/>
          </a:prstGeom>
        </p:spPr>
      </p:pic>
      <p:sp>
        <p:nvSpPr>
          <p:cNvPr id="7" name="Content Placeholder 12"/>
          <p:cNvSpPr txBox="1">
            <a:spLocks/>
          </p:cNvSpPr>
          <p:nvPr/>
        </p:nvSpPr>
        <p:spPr>
          <a:xfrm>
            <a:off x="1742618" y="4069676"/>
            <a:ext cx="7024431" cy="2108014"/>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cs typeface="Arial" panose="020B0604020202020204" pitchFamily="34" charset="0"/>
              </a:rPr>
              <a:t>Remove wet clothing and  wrap victim in warm covers.</a:t>
            </a:r>
          </a:p>
          <a:p>
            <a:r>
              <a:rPr lang="en-US" sz="2400" dirty="0" smtClean="0">
                <a:cs typeface="Arial" panose="020B0604020202020204" pitchFamily="34" charset="0"/>
              </a:rPr>
              <a:t>Apply </a:t>
            </a:r>
            <a:r>
              <a:rPr lang="en-US" sz="2400" dirty="0">
                <a:cs typeface="Arial" panose="020B0604020202020204" pitchFamily="34" charset="0"/>
              </a:rPr>
              <a:t>direct body heat.</a:t>
            </a:r>
          </a:p>
          <a:p>
            <a:r>
              <a:rPr lang="en-US" sz="2400" dirty="0" smtClean="0">
                <a:cs typeface="Arial" panose="020B0604020202020204" pitchFamily="34" charset="0"/>
              </a:rPr>
              <a:t>Re-warm </a:t>
            </a:r>
            <a:r>
              <a:rPr lang="en-US" sz="2400" dirty="0">
                <a:cs typeface="Arial" panose="020B0604020202020204" pitchFamily="34" charset="0"/>
              </a:rPr>
              <a:t>neck, chest</a:t>
            </a:r>
            <a:r>
              <a:rPr lang="en-US" sz="2400" dirty="0" smtClean="0">
                <a:cs typeface="Arial" panose="020B0604020202020204" pitchFamily="34" charset="0"/>
              </a:rPr>
              <a:t>, </a:t>
            </a:r>
            <a:r>
              <a:rPr lang="en-US" sz="2400" dirty="0">
                <a:cs typeface="Arial" panose="020B0604020202020204" pitchFamily="34" charset="0"/>
              </a:rPr>
              <a:t>abdomen, and groin first.</a:t>
            </a:r>
          </a:p>
          <a:p>
            <a:r>
              <a:rPr lang="en-US" sz="2400" dirty="0" smtClean="0">
                <a:cs typeface="Arial" panose="020B0604020202020204" pitchFamily="34" charset="0"/>
              </a:rPr>
              <a:t>Give warm, sweet drinks if conscious.</a:t>
            </a:r>
          </a:p>
          <a:p>
            <a:r>
              <a:rPr lang="en-US" sz="2400" dirty="0" smtClean="0">
                <a:cs typeface="Arial" panose="020B0604020202020204" pitchFamily="34" charset="0"/>
              </a:rPr>
              <a:t>Monitor breathing, get </a:t>
            </a:r>
            <a:r>
              <a:rPr lang="en-US" sz="2400" dirty="0">
                <a:cs typeface="Arial" panose="020B0604020202020204" pitchFamily="34" charset="0"/>
              </a:rPr>
              <a:t>medical </a:t>
            </a:r>
            <a:r>
              <a:rPr lang="en-US" sz="2400" dirty="0" smtClean="0">
                <a:cs typeface="Arial" panose="020B0604020202020204" pitchFamily="34" charset="0"/>
              </a:rPr>
              <a:t>help, and administer CPR if necessary. </a:t>
            </a:r>
          </a:p>
        </p:txBody>
      </p:sp>
    </p:spTree>
    <p:extLst>
      <p:ext uri="{BB962C8B-B14F-4D97-AF65-F5344CB8AC3E}">
        <p14:creationId xmlns:p14="http://schemas.microsoft.com/office/powerpoint/2010/main" val="6888420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6015" y="535626"/>
            <a:ext cx="6566314" cy="763525"/>
          </a:xfrm>
        </p:spPr>
        <p:txBody>
          <a:bodyPr>
            <a:normAutofit/>
          </a:bodyPr>
          <a:lstStyle/>
          <a:p>
            <a:r>
              <a:rPr lang="en-US" dirty="0"/>
              <a:t>Distribution </a:t>
            </a:r>
            <a:r>
              <a:rPr lang="en-US" dirty="0" smtClean="0"/>
              <a:t>of Kelp </a:t>
            </a:r>
            <a:r>
              <a:rPr lang="en-US" dirty="0"/>
              <a:t>Forests</a:t>
            </a:r>
          </a:p>
        </p:txBody>
      </p:sp>
      <p:pic>
        <p:nvPicPr>
          <p:cNvPr id="6" name="Content Placeholder 5"/>
          <p:cNvPicPr>
            <a:picLocks noGrp="1" noChangeAspect="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6260" y="1596540"/>
            <a:ext cx="8411679" cy="4307887"/>
          </a:xfrm>
        </p:spPr>
      </p:pic>
    </p:spTree>
    <p:extLst>
      <p:ext uri="{BB962C8B-B14F-4D97-AF65-F5344CB8AC3E}">
        <p14:creationId xmlns:p14="http://schemas.microsoft.com/office/powerpoint/2010/main" val="7354059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Freshwater Ecosystems</a:t>
            </a:r>
          </a:p>
        </p:txBody>
      </p:sp>
      <p:sp>
        <p:nvSpPr>
          <p:cNvPr id="3" name="Content Placeholder 2"/>
          <p:cNvSpPr>
            <a:spLocks noGrp="1"/>
          </p:cNvSpPr>
          <p:nvPr>
            <p:ph idx="1"/>
          </p:nvPr>
        </p:nvSpPr>
        <p:spPr>
          <a:xfrm>
            <a:off x="1823310" y="1451856"/>
            <a:ext cx="6719020" cy="5031244"/>
          </a:xfrm>
        </p:spPr>
        <p:txBody>
          <a:bodyPr>
            <a:normAutofit fontScale="77500" lnSpcReduction="20000"/>
          </a:bodyPr>
          <a:lstStyle/>
          <a:p>
            <a:pPr marL="0" indent="0">
              <a:buNone/>
            </a:pPr>
            <a:r>
              <a:rPr lang="en-US" b="1" dirty="0" smtClean="0"/>
              <a:t>Lakes and Ponds</a:t>
            </a:r>
          </a:p>
          <a:p>
            <a:r>
              <a:rPr lang="en-US" dirty="0"/>
              <a:t>Lakes and </a:t>
            </a:r>
            <a:r>
              <a:rPr lang="en-US" dirty="0" smtClean="0"/>
              <a:t>ponds </a:t>
            </a:r>
            <a:r>
              <a:rPr lang="en-US" dirty="0"/>
              <a:t>are a diverse set of inland freshwater habitats that exist across the globe and provide essential resources and habitats for both terrestrial and aquatic organisms</a:t>
            </a:r>
            <a:r>
              <a:rPr lang="en-US" dirty="0" smtClean="0"/>
              <a:t>.</a:t>
            </a:r>
          </a:p>
          <a:p>
            <a:r>
              <a:rPr lang="en-US" dirty="0"/>
              <a:t>Lake ecosystems can be divided into zones. </a:t>
            </a:r>
            <a:endParaRPr lang="en-US" dirty="0" smtClean="0"/>
          </a:p>
          <a:p>
            <a:pPr lvl="1"/>
            <a:r>
              <a:rPr lang="en-US" dirty="0" smtClean="0"/>
              <a:t>The </a:t>
            </a:r>
            <a:r>
              <a:rPr lang="en-US" dirty="0"/>
              <a:t>first, the littoral zone, is the shallow zone near the </a:t>
            </a:r>
            <a:r>
              <a:rPr lang="en-US" dirty="0" smtClean="0"/>
              <a:t>shore where </a:t>
            </a:r>
            <a:r>
              <a:rPr lang="en-US" dirty="0"/>
              <a:t>rooted wetland plants occur. </a:t>
            </a:r>
            <a:endParaRPr lang="en-US" dirty="0" smtClean="0"/>
          </a:p>
          <a:p>
            <a:pPr lvl="1"/>
            <a:r>
              <a:rPr lang="en-US" dirty="0" smtClean="0"/>
              <a:t>The </a:t>
            </a:r>
            <a:r>
              <a:rPr lang="en-US" dirty="0"/>
              <a:t>offshore is divided into two further zones, an open water zone and a deep water zone. In the open water zone (or photic zone) sunlight supports photosynthetic algae and the species that feed upon them. </a:t>
            </a:r>
            <a:endParaRPr lang="en-US" dirty="0" smtClean="0"/>
          </a:p>
          <a:p>
            <a:pPr lvl="1"/>
            <a:r>
              <a:rPr lang="en-US" dirty="0" smtClean="0"/>
              <a:t>In </a:t>
            </a:r>
            <a:r>
              <a:rPr lang="en-US" dirty="0"/>
              <a:t>the deep water zone, sunlight is not available and the food web is based on detritus entering from the littoral and photic zones</a:t>
            </a:r>
            <a:r>
              <a:rPr lang="en-US" dirty="0" smtClean="0"/>
              <a:t>.</a:t>
            </a:r>
          </a:p>
        </p:txBody>
      </p:sp>
    </p:spTree>
    <p:extLst>
      <p:ext uri="{BB962C8B-B14F-4D97-AF65-F5344CB8AC3E}">
        <p14:creationId xmlns:p14="http://schemas.microsoft.com/office/powerpoint/2010/main" val="38436654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8720" y="69490"/>
            <a:ext cx="6719020" cy="763525"/>
          </a:xfrm>
        </p:spPr>
        <p:txBody>
          <a:bodyPr/>
          <a:lstStyle/>
          <a:p>
            <a:r>
              <a:rPr lang="en-US" dirty="0" smtClean="0"/>
              <a:t>Zones of Lakes and Ponds</a:t>
            </a:r>
            <a:endParaRPr lang="en-US" dirty="0"/>
          </a:p>
        </p:txBody>
      </p:sp>
      <p:pic>
        <p:nvPicPr>
          <p:cNvPr id="5" name="Content Placeholder 4"/>
          <p:cNvPicPr>
            <a:picLocks noGrp="1" noChangeAspect="1"/>
          </p:cNvPicPr>
          <p:nvPr>
            <p:ph idx="1"/>
          </p:nvPr>
        </p:nvPicPr>
        <p:blipFill>
          <a:blip r:embed="rId2"/>
          <a:stretch>
            <a:fillRect/>
          </a:stretch>
        </p:blipFill>
        <p:spPr>
          <a:xfrm>
            <a:off x="296260" y="942167"/>
            <a:ext cx="8551480" cy="5703837"/>
          </a:xfrm>
          <a:prstGeom prst="rect">
            <a:avLst/>
          </a:prstGeom>
        </p:spPr>
      </p:pic>
    </p:spTree>
    <p:extLst>
      <p:ext uri="{BB962C8B-B14F-4D97-AF65-F5344CB8AC3E}">
        <p14:creationId xmlns:p14="http://schemas.microsoft.com/office/powerpoint/2010/main" val="36589975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Freshwater Ecosystems</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b="1" dirty="0" smtClean="0"/>
              <a:t>Lakes and Ponds</a:t>
            </a:r>
          </a:p>
          <a:p>
            <a:r>
              <a:rPr lang="en-US" dirty="0" smtClean="0"/>
              <a:t>In </a:t>
            </a:r>
            <a:r>
              <a:rPr lang="en-US" dirty="0"/>
              <a:t>the spring, wind turbulence circulates the water throughout a lake supplying oxygen to the entire water column. </a:t>
            </a:r>
            <a:endParaRPr lang="en-US" dirty="0" smtClean="0"/>
          </a:p>
          <a:p>
            <a:r>
              <a:rPr lang="en-US" dirty="0" smtClean="0"/>
              <a:t>As </a:t>
            </a:r>
            <a:r>
              <a:rPr lang="en-US" dirty="0"/>
              <a:t>the temperature increases during the summer and wind subsides, </a:t>
            </a:r>
            <a:r>
              <a:rPr lang="en-US" b="1" dirty="0"/>
              <a:t>thermal stratification</a:t>
            </a:r>
            <a:r>
              <a:rPr lang="en-US" dirty="0"/>
              <a:t> occurs, producing distinct layers in the water </a:t>
            </a:r>
            <a:r>
              <a:rPr lang="en-US" dirty="0" smtClean="0"/>
              <a:t>column.</a:t>
            </a:r>
          </a:p>
          <a:p>
            <a:pPr lvl="1"/>
            <a:r>
              <a:rPr lang="en-US" dirty="0" smtClean="0"/>
              <a:t>The </a:t>
            </a:r>
            <a:r>
              <a:rPr lang="en-US" dirty="0"/>
              <a:t>upper warm-water </a:t>
            </a:r>
            <a:r>
              <a:rPr lang="en-US" b="1" dirty="0"/>
              <a:t>epilimnion</a:t>
            </a:r>
            <a:r>
              <a:rPr lang="en-US" dirty="0"/>
              <a:t> is separated from the lower cold-water </a:t>
            </a:r>
            <a:r>
              <a:rPr lang="en-US" b="1" dirty="0"/>
              <a:t>hypolimnion</a:t>
            </a:r>
            <a:r>
              <a:rPr lang="en-US" dirty="0"/>
              <a:t> by the </a:t>
            </a:r>
            <a:r>
              <a:rPr lang="en-US" b="1" dirty="0" smtClean="0"/>
              <a:t>thermocline </a:t>
            </a:r>
            <a:r>
              <a:rPr lang="en-US" dirty="0" smtClean="0"/>
              <a:t>(a zone of rapid temperature change). </a:t>
            </a:r>
            <a:endParaRPr lang="en-US" dirty="0"/>
          </a:p>
        </p:txBody>
      </p:sp>
    </p:spTree>
    <p:extLst>
      <p:ext uri="{BB962C8B-B14F-4D97-AF65-F5344CB8AC3E}">
        <p14:creationId xmlns:p14="http://schemas.microsoft.com/office/powerpoint/2010/main" val="42074085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8720" y="222195"/>
            <a:ext cx="6719020" cy="763525"/>
          </a:xfrm>
        </p:spPr>
        <p:txBody>
          <a:bodyPr/>
          <a:lstStyle/>
          <a:p>
            <a:r>
              <a:rPr lang="en-US" dirty="0" smtClean="0"/>
              <a:t>Thermal Stratification of Lakes</a:t>
            </a:r>
            <a:endParaRPr lang="en-US" dirty="0"/>
          </a:p>
        </p:txBody>
      </p:sp>
      <p:pic>
        <p:nvPicPr>
          <p:cNvPr id="4" name="Content Placeholder 3"/>
          <p:cNvPicPr>
            <a:picLocks noGrp="1" noChangeAspect="1"/>
          </p:cNvPicPr>
          <p:nvPr>
            <p:ph idx="1"/>
          </p:nvPr>
        </p:nvPicPr>
        <p:blipFill>
          <a:blip r:embed="rId2"/>
          <a:stretch>
            <a:fillRect/>
          </a:stretch>
        </p:blipFill>
        <p:spPr>
          <a:xfrm>
            <a:off x="280851" y="1138426"/>
            <a:ext cx="8566890" cy="5480126"/>
          </a:xfrm>
          <a:prstGeom prst="rect">
            <a:avLst/>
          </a:prstGeom>
        </p:spPr>
      </p:pic>
    </p:spTree>
    <p:extLst>
      <p:ext uri="{BB962C8B-B14F-4D97-AF65-F5344CB8AC3E}">
        <p14:creationId xmlns:p14="http://schemas.microsoft.com/office/powerpoint/2010/main" val="9811406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Freshwater Ecosystems</a:t>
            </a:r>
          </a:p>
        </p:txBody>
      </p:sp>
      <p:sp>
        <p:nvSpPr>
          <p:cNvPr id="3" name="Content Placeholder 2"/>
          <p:cNvSpPr>
            <a:spLocks noGrp="1"/>
          </p:cNvSpPr>
          <p:nvPr>
            <p:ph idx="1"/>
          </p:nvPr>
        </p:nvSpPr>
        <p:spPr/>
        <p:txBody>
          <a:bodyPr>
            <a:normAutofit fontScale="70000" lnSpcReduction="20000"/>
          </a:bodyPr>
          <a:lstStyle/>
          <a:p>
            <a:pPr marL="0" indent="0">
              <a:buNone/>
            </a:pPr>
            <a:r>
              <a:rPr lang="en-US" b="1" dirty="0" smtClean="0"/>
              <a:t>River Ecosystems</a:t>
            </a:r>
          </a:p>
          <a:p>
            <a:r>
              <a:rPr lang="en-US" dirty="0"/>
              <a:t>River ecosystems are flowing waters that drain the </a:t>
            </a:r>
            <a:r>
              <a:rPr lang="en-US" dirty="0" smtClean="0"/>
              <a:t>landscape and </a:t>
            </a:r>
            <a:r>
              <a:rPr lang="en-US" dirty="0"/>
              <a:t>are part of larger watershed networks or catchments, where smaller headwater streams drain into mid-size streams, which progressively drain into larger river networks. </a:t>
            </a:r>
            <a:endParaRPr lang="en-US" dirty="0" smtClean="0"/>
          </a:p>
          <a:p>
            <a:r>
              <a:rPr lang="en-US" dirty="0" smtClean="0"/>
              <a:t>The </a:t>
            </a:r>
            <a:r>
              <a:rPr lang="en-US" dirty="0"/>
              <a:t>strength of water flow varies from torrential rapids to slow backwaters. </a:t>
            </a:r>
            <a:endParaRPr lang="en-US" dirty="0" smtClean="0"/>
          </a:p>
          <a:p>
            <a:r>
              <a:rPr lang="en-US" dirty="0" smtClean="0"/>
              <a:t>Flow </a:t>
            </a:r>
            <a:r>
              <a:rPr lang="en-US" dirty="0"/>
              <a:t>can be affected by sudden water input from snowmelt, rain and groundwater. </a:t>
            </a:r>
            <a:endParaRPr lang="en-US" dirty="0" smtClean="0"/>
          </a:p>
          <a:p>
            <a:r>
              <a:rPr lang="en-US" dirty="0" smtClean="0"/>
              <a:t>Water </a:t>
            </a:r>
            <a:r>
              <a:rPr lang="en-US" dirty="0"/>
              <a:t>flow can alter the shape of riverbeds through erosion and sedimentation, creating a variety of changing habitats.</a:t>
            </a:r>
          </a:p>
          <a:p>
            <a:r>
              <a:rPr lang="en-US" dirty="0" smtClean="0"/>
              <a:t>Faster </a:t>
            </a:r>
            <a:r>
              <a:rPr lang="en-US" dirty="0"/>
              <a:t>moving turbulent water typically contains greater concentrations of dissolved oxygen, which supports greater biodiversity than the slow-moving </a:t>
            </a:r>
            <a:r>
              <a:rPr lang="en-US" dirty="0" smtClean="0"/>
              <a:t>stream sections.</a:t>
            </a:r>
          </a:p>
        </p:txBody>
      </p:sp>
    </p:spTree>
    <p:extLst>
      <p:ext uri="{BB962C8B-B14F-4D97-AF65-F5344CB8AC3E}">
        <p14:creationId xmlns:p14="http://schemas.microsoft.com/office/powerpoint/2010/main" val="12241830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Riverscape</a:t>
            </a:r>
            <a:endParaRPr lang="en-US" dirty="0"/>
          </a:p>
        </p:txBody>
      </p:sp>
      <p:pic>
        <p:nvPicPr>
          <p:cNvPr id="4" name="Content Placeholder 3"/>
          <p:cNvPicPr>
            <a:picLocks noGrp="1" noChangeAspect="1"/>
          </p:cNvPicPr>
          <p:nvPr>
            <p:ph idx="1"/>
          </p:nvPr>
        </p:nvPicPr>
        <p:blipFill>
          <a:blip r:embed="rId2">
            <a:clrChange>
              <a:clrFrom>
                <a:srgbClr val="FFFFFF"/>
              </a:clrFrom>
              <a:clrTo>
                <a:srgbClr val="FFFFFF">
                  <a:alpha val="0"/>
                </a:srgbClr>
              </a:clrTo>
            </a:clrChange>
          </a:blip>
          <a:stretch>
            <a:fillRect/>
          </a:stretch>
        </p:blipFill>
        <p:spPr>
          <a:xfrm>
            <a:off x="1678333" y="1596540"/>
            <a:ext cx="7404406" cy="3059188"/>
          </a:xfrm>
          <a:prstGeom prst="rect">
            <a:avLst/>
          </a:prstGeom>
        </p:spPr>
      </p:pic>
    </p:spTree>
    <p:extLst>
      <p:ext uri="{BB962C8B-B14F-4D97-AF65-F5344CB8AC3E}">
        <p14:creationId xmlns:p14="http://schemas.microsoft.com/office/powerpoint/2010/main" val="4397239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6015" y="69490"/>
            <a:ext cx="6719020" cy="763525"/>
          </a:xfrm>
        </p:spPr>
        <p:txBody>
          <a:bodyPr/>
          <a:lstStyle/>
          <a:p>
            <a:r>
              <a:rPr lang="en-US" dirty="0" smtClean="0"/>
              <a:t>Rainbow River Drift Dive, Florida</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555" y="894280"/>
            <a:ext cx="4428445" cy="2951577"/>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99" y="3683507"/>
            <a:ext cx="4428445" cy="295229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1395" y="894280"/>
            <a:ext cx="3569652" cy="268048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260" y="3988918"/>
            <a:ext cx="3970330" cy="2646886"/>
          </a:xfrm>
          <a:prstGeom prst="rect">
            <a:avLst/>
          </a:prstGeom>
        </p:spPr>
      </p:pic>
    </p:spTree>
    <p:extLst>
      <p:ext uri="{BB962C8B-B14F-4D97-AF65-F5344CB8AC3E}">
        <p14:creationId xmlns:p14="http://schemas.microsoft.com/office/powerpoint/2010/main" val="12023191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8720" y="69490"/>
            <a:ext cx="6719020" cy="763525"/>
          </a:xfrm>
        </p:spPr>
        <p:txBody>
          <a:bodyPr>
            <a:normAutofit/>
          </a:bodyPr>
          <a:lstStyle/>
          <a:p>
            <a:r>
              <a:rPr lang="en-US" dirty="0"/>
              <a:t>Scuba Diving in </a:t>
            </a:r>
            <a:r>
              <a:rPr lang="en-US" dirty="0" smtClean="0"/>
              <a:t>Fresh </a:t>
            </a:r>
            <a:r>
              <a:rPr lang="en-US" dirty="0"/>
              <a:t>vs Saltwater</a:t>
            </a:r>
          </a:p>
        </p:txBody>
      </p:sp>
      <p:sp>
        <p:nvSpPr>
          <p:cNvPr id="3" name="Content Placeholder 2"/>
          <p:cNvSpPr>
            <a:spLocks noGrp="1"/>
          </p:cNvSpPr>
          <p:nvPr>
            <p:ph idx="1"/>
          </p:nvPr>
        </p:nvSpPr>
        <p:spPr>
          <a:xfrm>
            <a:off x="1823310" y="833015"/>
            <a:ext cx="6871726" cy="5802790"/>
          </a:xfrm>
        </p:spPr>
        <p:txBody>
          <a:bodyPr>
            <a:normAutofit fontScale="62500" lnSpcReduction="20000"/>
          </a:bodyPr>
          <a:lstStyle/>
          <a:p>
            <a:pPr marL="514350" indent="-514350">
              <a:buFont typeface="+mj-lt"/>
              <a:buAutoNum type="arabicPeriod"/>
            </a:pPr>
            <a:r>
              <a:rPr lang="en-US" b="1" dirty="0" smtClean="0"/>
              <a:t>Buoyancy </a:t>
            </a:r>
            <a:endParaRPr lang="en-US" b="1" dirty="0"/>
          </a:p>
          <a:p>
            <a:pPr lvl="1"/>
            <a:r>
              <a:rPr lang="en-US" dirty="0" smtClean="0"/>
              <a:t>Due </a:t>
            </a:r>
            <a:r>
              <a:rPr lang="en-US" dirty="0"/>
              <a:t>to the differences in salinity, the buoyancy in saltwater is significantly higher than in freshwater. </a:t>
            </a:r>
          </a:p>
          <a:p>
            <a:pPr lvl="1"/>
            <a:r>
              <a:rPr lang="en-US" dirty="0"/>
              <a:t>In saltwater, divers will typically need to wear more weight to counteract the increased buoyancy, while in freshwater, they may need to wear less weight</a:t>
            </a:r>
            <a:r>
              <a:rPr lang="en-US" dirty="0" smtClean="0"/>
              <a:t>.</a:t>
            </a:r>
            <a:endParaRPr lang="en-US" dirty="0"/>
          </a:p>
          <a:p>
            <a:pPr marL="514350" indent="-514350">
              <a:buFont typeface="+mj-lt"/>
              <a:buAutoNum type="arabicPeriod"/>
            </a:pPr>
            <a:r>
              <a:rPr lang="en-US" b="1" dirty="0" smtClean="0"/>
              <a:t>Waves</a:t>
            </a:r>
          </a:p>
          <a:p>
            <a:pPr lvl="1"/>
            <a:r>
              <a:rPr lang="en-US" dirty="0"/>
              <a:t>Saltwater </a:t>
            </a:r>
            <a:r>
              <a:rPr lang="en-US" dirty="0" smtClean="0"/>
              <a:t>usually has </a:t>
            </a:r>
            <a:r>
              <a:rPr lang="en-US" dirty="0"/>
              <a:t>more waves on the surface than freshwater, which can impact your diving experience. Waves can make it more challenging to maintain your balance and control your movements especially when you’re ascending to the surface for rest stops</a:t>
            </a:r>
            <a:r>
              <a:rPr lang="en-US" dirty="0" smtClean="0"/>
              <a:t>.</a:t>
            </a:r>
          </a:p>
          <a:p>
            <a:pPr marL="514350" lvl="1" indent="-514350">
              <a:buFont typeface="+mj-lt"/>
              <a:buAutoNum type="arabicPeriod" startAt="3"/>
            </a:pPr>
            <a:r>
              <a:rPr lang="en-US" b="1" dirty="0" smtClean="0"/>
              <a:t>Temperature</a:t>
            </a:r>
          </a:p>
          <a:p>
            <a:pPr lvl="1"/>
            <a:r>
              <a:rPr lang="en-US" dirty="0"/>
              <a:t>The most popular areas for saltwater diving are tropical areas where the water is frequently very warm, with divers often needing no wetsuit or </a:t>
            </a:r>
            <a:r>
              <a:rPr lang="en-US" dirty="0" smtClean="0"/>
              <a:t>only a </a:t>
            </a:r>
            <a:r>
              <a:rPr lang="en-US" dirty="0"/>
              <a:t>shorty.</a:t>
            </a:r>
          </a:p>
          <a:p>
            <a:pPr lvl="1"/>
            <a:r>
              <a:rPr lang="en-US" dirty="0" smtClean="0"/>
              <a:t>Freshwater </a:t>
            </a:r>
            <a:r>
              <a:rPr lang="en-US" dirty="0"/>
              <a:t>diving spot </a:t>
            </a:r>
            <a:r>
              <a:rPr lang="en-US" dirty="0" smtClean="0"/>
              <a:t>are typically colder which </a:t>
            </a:r>
            <a:r>
              <a:rPr lang="en-US" dirty="0"/>
              <a:t>means you may need a thick wetsuit, hood, gloves, or even a dry suit.</a:t>
            </a:r>
          </a:p>
          <a:p>
            <a:pPr lvl="1"/>
            <a:r>
              <a:rPr lang="en-US" dirty="0" smtClean="0"/>
              <a:t>You </a:t>
            </a:r>
            <a:r>
              <a:rPr lang="en-US" dirty="0"/>
              <a:t>will likely consume air more quickly on freshwater dives.</a:t>
            </a:r>
          </a:p>
          <a:p>
            <a:pPr lvl="1"/>
            <a:r>
              <a:rPr lang="en-US" dirty="0" smtClean="0"/>
              <a:t>Temperatures </a:t>
            </a:r>
            <a:r>
              <a:rPr lang="en-US" dirty="0"/>
              <a:t>in freshwater areas tend to have a greater variance from season to season than in saltwater environments.</a:t>
            </a:r>
          </a:p>
          <a:p>
            <a:endParaRPr lang="en-US" dirty="0"/>
          </a:p>
        </p:txBody>
      </p:sp>
    </p:spTree>
    <p:extLst>
      <p:ext uri="{BB962C8B-B14F-4D97-AF65-F5344CB8AC3E}">
        <p14:creationId xmlns:p14="http://schemas.microsoft.com/office/powerpoint/2010/main" val="31753557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8720" y="69490"/>
            <a:ext cx="6719021" cy="763525"/>
          </a:xfrm>
        </p:spPr>
        <p:txBody>
          <a:bodyPr>
            <a:normAutofit/>
          </a:bodyPr>
          <a:lstStyle/>
          <a:p>
            <a:r>
              <a:rPr lang="en-US" dirty="0"/>
              <a:t>Scuba Diving in Fresh vs Saltwater</a:t>
            </a:r>
          </a:p>
        </p:txBody>
      </p:sp>
      <p:sp>
        <p:nvSpPr>
          <p:cNvPr id="3" name="Content Placeholder 2"/>
          <p:cNvSpPr>
            <a:spLocks noGrp="1"/>
          </p:cNvSpPr>
          <p:nvPr>
            <p:ph idx="1"/>
          </p:nvPr>
        </p:nvSpPr>
        <p:spPr>
          <a:xfrm>
            <a:off x="1823309" y="833015"/>
            <a:ext cx="7024431" cy="5802790"/>
          </a:xfrm>
        </p:spPr>
        <p:txBody>
          <a:bodyPr>
            <a:normAutofit fontScale="62500" lnSpcReduction="20000"/>
          </a:bodyPr>
          <a:lstStyle/>
          <a:p>
            <a:pPr marL="514350" indent="-514350">
              <a:buFont typeface="+mj-lt"/>
              <a:buAutoNum type="arabicPeriod" startAt="4"/>
            </a:pPr>
            <a:r>
              <a:rPr lang="en-US" b="1" dirty="0" smtClean="0"/>
              <a:t>Visibility</a:t>
            </a:r>
            <a:r>
              <a:rPr lang="en-US" dirty="0" smtClean="0"/>
              <a:t>.</a:t>
            </a:r>
            <a:endParaRPr lang="en-US" dirty="0"/>
          </a:p>
          <a:p>
            <a:pPr lvl="1"/>
            <a:r>
              <a:rPr lang="en-US" dirty="0"/>
              <a:t>Most divers long for over a hundred feet of visibility. In saltwater environments, high visibility is typical. In fact, in many places, 30-foot visibility would be considered a very bad day.</a:t>
            </a:r>
          </a:p>
          <a:p>
            <a:pPr lvl="1"/>
            <a:r>
              <a:rPr lang="en-US" dirty="0"/>
              <a:t>By contrast, 30-foot visibility would be viewed as a great day for many freshwater divers as visibility tends to be much less in these environments.</a:t>
            </a:r>
          </a:p>
          <a:p>
            <a:pPr marL="514350" indent="-514350">
              <a:buFont typeface="+mj-lt"/>
              <a:buAutoNum type="arabicPeriod" startAt="4"/>
            </a:pPr>
            <a:r>
              <a:rPr lang="en-US" b="1" dirty="0" smtClean="0"/>
              <a:t>Flora and Fauna. </a:t>
            </a:r>
          </a:p>
          <a:p>
            <a:pPr lvl="1"/>
            <a:r>
              <a:rPr lang="en-US" dirty="0" smtClean="0"/>
              <a:t>Saltwater </a:t>
            </a:r>
            <a:r>
              <a:rPr lang="en-US" dirty="0"/>
              <a:t>environments are much larger in nature.</a:t>
            </a:r>
          </a:p>
          <a:p>
            <a:pPr lvl="1"/>
            <a:r>
              <a:rPr lang="en-US" dirty="0" smtClean="0"/>
              <a:t>you </a:t>
            </a:r>
            <a:r>
              <a:rPr lang="en-US" dirty="0"/>
              <a:t>see a larger variety of inhabitants as well as creatures of much greater size.</a:t>
            </a:r>
          </a:p>
          <a:p>
            <a:pPr lvl="1"/>
            <a:r>
              <a:rPr lang="en-US" dirty="0"/>
              <a:t>When scuba diving in freshwater, you’ll likely see </a:t>
            </a:r>
            <a:r>
              <a:rPr lang="en-US" dirty="0" smtClean="0"/>
              <a:t>smaller, less colorful </a:t>
            </a:r>
            <a:r>
              <a:rPr lang="en-US" dirty="0"/>
              <a:t>fish and other animals as well as less species diversity.</a:t>
            </a:r>
          </a:p>
          <a:p>
            <a:pPr lvl="1"/>
            <a:r>
              <a:rPr lang="en-US" dirty="0" smtClean="0"/>
              <a:t>Marine </a:t>
            </a:r>
            <a:r>
              <a:rPr lang="en-US" dirty="0"/>
              <a:t>life is typically less fearful of scuba divers in saltwater while freshwater fish may be more likely to keep their distance.</a:t>
            </a:r>
          </a:p>
          <a:p>
            <a:pPr marL="514350" indent="-514350">
              <a:buFont typeface="+mj-lt"/>
              <a:buAutoNum type="arabicPeriod" startAt="4"/>
            </a:pPr>
            <a:r>
              <a:rPr lang="en-US" b="1" dirty="0" smtClean="0"/>
              <a:t>Difference </a:t>
            </a:r>
            <a:r>
              <a:rPr lang="en-US" b="1" dirty="0"/>
              <a:t>in Currents </a:t>
            </a:r>
          </a:p>
          <a:p>
            <a:pPr lvl="1"/>
            <a:r>
              <a:rPr lang="en-US" dirty="0"/>
              <a:t>In general, saltwater environments are more prone to strong and unpredictable currents, which can pose a significant challenge to divers. </a:t>
            </a:r>
          </a:p>
          <a:p>
            <a:pPr lvl="1"/>
            <a:r>
              <a:rPr lang="en-US" dirty="0" smtClean="0"/>
              <a:t>Freshwater </a:t>
            </a:r>
            <a:r>
              <a:rPr lang="en-US" dirty="0"/>
              <a:t>environments are generally less affected by </a:t>
            </a:r>
            <a:r>
              <a:rPr lang="en-US" dirty="0" smtClean="0"/>
              <a:t>currents. There </a:t>
            </a:r>
            <a:r>
              <a:rPr lang="en-US" dirty="0"/>
              <a:t>can still be some mild predictable currents present in freshwater environments, such as those caused by the flow of a river or underwater springs.</a:t>
            </a:r>
          </a:p>
          <a:p>
            <a:endParaRPr lang="en-US" dirty="0"/>
          </a:p>
        </p:txBody>
      </p:sp>
    </p:spTree>
    <p:extLst>
      <p:ext uri="{BB962C8B-B14F-4D97-AF65-F5344CB8AC3E}">
        <p14:creationId xmlns:p14="http://schemas.microsoft.com/office/powerpoint/2010/main" val="180955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Hyperventilation</a:t>
            </a:r>
            <a:endParaRPr lang="en-US" dirty="0"/>
          </a:p>
        </p:txBody>
      </p:sp>
      <p:sp>
        <p:nvSpPr>
          <p:cNvPr id="4" name="Content Placeholder 3"/>
          <p:cNvSpPr>
            <a:spLocks noGrp="1"/>
          </p:cNvSpPr>
          <p:nvPr>
            <p:ph idx="1"/>
          </p:nvPr>
        </p:nvSpPr>
        <p:spPr>
          <a:xfrm>
            <a:off x="1823310" y="1451856"/>
            <a:ext cx="3664920" cy="4267719"/>
          </a:xfrm>
        </p:spPr>
        <p:txBody>
          <a:bodyPr>
            <a:normAutofit/>
          </a:bodyPr>
          <a:lstStyle/>
          <a:p>
            <a:r>
              <a:rPr lang="en-US" sz="2400" dirty="0" smtClean="0"/>
              <a:t>Abnormal increase in volume of air breathed in and out of the lungs. </a:t>
            </a:r>
          </a:p>
          <a:p>
            <a:r>
              <a:rPr lang="en-US" sz="2400" dirty="0" smtClean="0"/>
              <a:t>Occurs during stressful situations or panic.</a:t>
            </a:r>
            <a:endParaRPr lang="en-US" sz="2400" dirty="0"/>
          </a:p>
        </p:txBody>
      </p:sp>
      <p:sp>
        <p:nvSpPr>
          <p:cNvPr id="3" name="Slide Number Placeholder 2"/>
          <p:cNvSpPr>
            <a:spLocks noGrp="1"/>
          </p:cNvSpPr>
          <p:nvPr>
            <p:ph type="sldNum" sz="quarter" idx="12"/>
          </p:nvPr>
        </p:nvSpPr>
        <p:spPr/>
        <p:txBody>
          <a:bodyPr/>
          <a:lstStyle/>
          <a:p>
            <a:fld id="{8C9E1820-E9B2-42D1-9078-7F6EB35AD6D1}" type="slidenum">
              <a:rPr lang="en-US" smtClean="0"/>
              <a:pPr/>
              <a:t>7</a:t>
            </a:fld>
            <a:endParaRPr lang="en-US" dirty="0"/>
          </a:p>
        </p:txBody>
      </p:sp>
      <p:pic>
        <p:nvPicPr>
          <p:cNvPr id="6" name="Content Placeholder 5" descr="Hyperventilation.jpg"/>
          <p:cNvPicPr>
            <a:picLocks noGrp="1" noChangeAspect="1"/>
          </p:cNvPicPr>
          <p:nvPr>
            <p:ph sz="half" idx="4294967295"/>
          </p:nvPr>
        </p:nvPicPr>
        <p:blipFill>
          <a:blip r:embed="rId2" cstate="print"/>
          <a:stretch>
            <a:fillRect/>
          </a:stretch>
        </p:blipFill>
        <p:spPr>
          <a:xfrm>
            <a:off x="5640935" y="1443835"/>
            <a:ext cx="3295650" cy="2913063"/>
          </a:xfrm>
          <a:prstGeom prst="rect">
            <a:avLst/>
          </a:prstGeom>
        </p:spPr>
      </p:pic>
    </p:spTree>
    <p:extLst>
      <p:ext uri="{BB962C8B-B14F-4D97-AF65-F5344CB8AC3E}">
        <p14:creationId xmlns:p14="http://schemas.microsoft.com/office/powerpoint/2010/main" val="278130607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effectLst>
                  <a:outerShdw blurRad="38100" dist="38100" dir="2700000" algn="tl">
                    <a:srgbClr val="000000">
                      <a:alpha val="43137"/>
                    </a:srgbClr>
                  </a:outerShdw>
                </a:effectLst>
              </a:rPr>
              <a:t>Requirement 6</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pPr marL="0" indent="0">
              <a:buNone/>
            </a:pPr>
            <a:r>
              <a:rPr lang="en-US" dirty="0"/>
              <a:t>Find out about three career opportunities in the scuba industry. Pick one and find out the education, training, and experience required for this profession. Discuss this with your counselor, and explain why this profession might interest you.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5770" y="69490"/>
            <a:ext cx="1182232" cy="1221640"/>
          </a:xfrm>
          <a:prstGeom prst="rect">
            <a:avLst/>
          </a:prstGeom>
        </p:spPr>
      </p:pic>
    </p:spTree>
    <p:extLst>
      <p:ext uri="{BB962C8B-B14F-4D97-AF65-F5344CB8AC3E}">
        <p14:creationId xmlns:p14="http://schemas.microsoft.com/office/powerpoint/2010/main" val="1649224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Recreational Scuba Instructor</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33097" y="1452563"/>
            <a:ext cx="5700182" cy="4275137"/>
          </a:xfrm>
        </p:spPr>
      </p:pic>
    </p:spTree>
    <p:extLst>
      <p:ext uri="{BB962C8B-B14F-4D97-AF65-F5344CB8AC3E}">
        <p14:creationId xmlns:p14="http://schemas.microsoft.com/office/powerpoint/2010/main" val="40358605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8720" y="69490"/>
            <a:ext cx="6719020" cy="763525"/>
          </a:xfrm>
        </p:spPr>
        <p:txBody>
          <a:bodyPr/>
          <a:lstStyle/>
          <a:p>
            <a:r>
              <a:rPr lang="en-US" dirty="0"/>
              <a:t>Recreational Scuba Instructor</a:t>
            </a:r>
          </a:p>
        </p:txBody>
      </p:sp>
      <p:sp>
        <p:nvSpPr>
          <p:cNvPr id="3" name="Content Placeholder 2"/>
          <p:cNvSpPr>
            <a:spLocks noGrp="1"/>
          </p:cNvSpPr>
          <p:nvPr>
            <p:ph idx="1"/>
          </p:nvPr>
        </p:nvSpPr>
        <p:spPr>
          <a:xfrm>
            <a:off x="1823309" y="833015"/>
            <a:ext cx="6871725" cy="5802790"/>
          </a:xfrm>
        </p:spPr>
        <p:txBody>
          <a:bodyPr>
            <a:normAutofit fontScale="77500" lnSpcReduction="20000"/>
          </a:bodyPr>
          <a:lstStyle/>
          <a:p>
            <a:r>
              <a:rPr lang="en-US" dirty="0" smtClean="0"/>
              <a:t>Primary </a:t>
            </a:r>
            <a:r>
              <a:rPr lang="en-US" dirty="0"/>
              <a:t>duties: A diving instructor is a scuba diving professional who teaches others how to dive safely. </a:t>
            </a:r>
            <a:endParaRPr lang="en-US" dirty="0" smtClean="0"/>
          </a:p>
          <a:p>
            <a:pPr lvl="1"/>
            <a:r>
              <a:rPr lang="en-US" sz="2300" dirty="0" smtClean="0"/>
              <a:t>Their </a:t>
            </a:r>
            <a:r>
              <a:rPr lang="en-US" sz="2300" dirty="0"/>
              <a:t>job can involve conducting demonstrations of how to use scuba equipment properly, guiding students during their first attempt to dive to ensure their safety and monitoring groups of divers while on scuba diving expeditions. </a:t>
            </a:r>
            <a:endParaRPr lang="en-US" sz="2300" dirty="0" smtClean="0"/>
          </a:p>
          <a:p>
            <a:r>
              <a:rPr lang="en-US" dirty="0" smtClean="0"/>
              <a:t>While </a:t>
            </a:r>
            <a:r>
              <a:rPr lang="en-US" dirty="0"/>
              <a:t>diving instructors can sometimes work for scuba diving companies that host excursions, they can also work for resorts or at attractions that offer scuba diving for tourists who travel to locations near the ocean</a:t>
            </a:r>
            <a:r>
              <a:rPr lang="en-US" dirty="0" smtClean="0"/>
              <a:t>.</a:t>
            </a:r>
          </a:p>
          <a:p>
            <a:r>
              <a:rPr lang="en-US" dirty="0"/>
              <a:t>To become a scuba instructor with PADI you need to have been certified as an entry-level diver with any agency for at least six months before you can take the instructor course. </a:t>
            </a:r>
            <a:endParaRPr lang="en-US" dirty="0" smtClean="0"/>
          </a:p>
          <a:p>
            <a:r>
              <a:rPr lang="en-US" dirty="0" smtClean="0"/>
              <a:t>Also </a:t>
            </a:r>
            <a:r>
              <a:rPr lang="en-US" dirty="0"/>
              <a:t>you need to have an Advanced diver certification, a rescue certification, and a Divemaster or Dive Leader certification. </a:t>
            </a:r>
            <a:endParaRPr lang="en-US" dirty="0" smtClean="0"/>
          </a:p>
          <a:p>
            <a:pPr lvl="1"/>
            <a:r>
              <a:rPr lang="en-US" sz="2300" dirty="0" smtClean="0"/>
              <a:t>They </a:t>
            </a:r>
            <a:r>
              <a:rPr lang="en-US" sz="2300" dirty="0"/>
              <a:t>do not have to be PADI certifications, but it helps once you start teaching PADI </a:t>
            </a:r>
            <a:r>
              <a:rPr lang="en-US" sz="2300" dirty="0" smtClean="0"/>
              <a:t>courses</a:t>
            </a:r>
          </a:p>
          <a:p>
            <a:r>
              <a:rPr lang="en-US" dirty="0"/>
              <a:t>National average salary: $43,851 per </a:t>
            </a:r>
            <a:r>
              <a:rPr lang="en-US" dirty="0" smtClean="0"/>
              <a:t>year!</a:t>
            </a:r>
            <a:endParaRPr lang="en-US" dirty="0"/>
          </a:p>
        </p:txBody>
      </p:sp>
    </p:spTree>
    <p:extLst>
      <p:ext uri="{BB962C8B-B14F-4D97-AF65-F5344CB8AC3E}">
        <p14:creationId xmlns:p14="http://schemas.microsoft.com/office/powerpoint/2010/main" val="38052685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Commercial </a:t>
            </a:r>
            <a:r>
              <a:rPr lang="en-US" dirty="0" smtClean="0"/>
              <a:t>Diver</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24596" y="1452563"/>
            <a:ext cx="5717183" cy="4275137"/>
          </a:xfrm>
        </p:spPr>
      </p:pic>
    </p:spTree>
    <p:extLst>
      <p:ext uri="{BB962C8B-B14F-4D97-AF65-F5344CB8AC3E}">
        <p14:creationId xmlns:p14="http://schemas.microsoft.com/office/powerpoint/2010/main" val="25586633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8720" y="69490"/>
            <a:ext cx="6719020" cy="763525"/>
          </a:xfrm>
        </p:spPr>
        <p:txBody>
          <a:bodyPr/>
          <a:lstStyle/>
          <a:p>
            <a:r>
              <a:rPr lang="en-US" dirty="0"/>
              <a:t>Commercial </a:t>
            </a:r>
            <a:r>
              <a:rPr lang="en-US" dirty="0" smtClean="0"/>
              <a:t>Diver</a:t>
            </a:r>
            <a:endParaRPr lang="en-US" dirty="0"/>
          </a:p>
        </p:txBody>
      </p:sp>
      <p:sp>
        <p:nvSpPr>
          <p:cNvPr id="3" name="Content Placeholder 2"/>
          <p:cNvSpPr>
            <a:spLocks noGrp="1"/>
          </p:cNvSpPr>
          <p:nvPr>
            <p:ph idx="1"/>
          </p:nvPr>
        </p:nvSpPr>
        <p:spPr>
          <a:xfrm>
            <a:off x="1823310" y="833015"/>
            <a:ext cx="7024430" cy="5802790"/>
          </a:xfrm>
        </p:spPr>
        <p:txBody>
          <a:bodyPr>
            <a:normAutofit fontScale="55000" lnSpcReduction="20000"/>
          </a:bodyPr>
          <a:lstStyle/>
          <a:p>
            <a:r>
              <a:rPr lang="en-US" sz="3600" dirty="0" smtClean="0"/>
              <a:t>The </a:t>
            </a:r>
            <a:r>
              <a:rPr lang="en-US" sz="3600" dirty="0"/>
              <a:t>basic requirements include a high school diploma or equivalency. </a:t>
            </a:r>
            <a:r>
              <a:rPr lang="en-US" sz="3600" dirty="0" smtClean="0"/>
              <a:t> Applicants </a:t>
            </a:r>
            <a:r>
              <a:rPr lang="en-US" sz="3600" dirty="0"/>
              <a:t>must also pass a diving </a:t>
            </a:r>
            <a:r>
              <a:rPr lang="en-US" sz="3600" dirty="0" smtClean="0"/>
              <a:t>physical.</a:t>
            </a:r>
            <a:endParaRPr lang="en-US" sz="3600" dirty="0"/>
          </a:p>
          <a:p>
            <a:r>
              <a:rPr lang="en-US" sz="3600" dirty="0" smtClean="0"/>
              <a:t>Good </a:t>
            </a:r>
            <a:r>
              <a:rPr lang="en-US" sz="3600" dirty="0"/>
              <a:t>swimming skills, </a:t>
            </a:r>
            <a:r>
              <a:rPr lang="en-US" sz="3600" dirty="0" smtClean="0"/>
              <a:t>a </a:t>
            </a:r>
            <a:r>
              <a:rPr lang="en-US" sz="3600" dirty="0"/>
              <a:t>strong desire to take on a difficult </a:t>
            </a:r>
            <a:r>
              <a:rPr lang="en-US" sz="3600" dirty="0" smtClean="0"/>
              <a:t>challenge, and a </a:t>
            </a:r>
            <a:r>
              <a:rPr lang="en-US" sz="3600" dirty="0"/>
              <a:t>strong mechanical </a:t>
            </a:r>
            <a:r>
              <a:rPr lang="en-US" sz="3600" dirty="0" smtClean="0"/>
              <a:t>inclination are necessary. </a:t>
            </a:r>
          </a:p>
          <a:p>
            <a:r>
              <a:rPr lang="en-US" sz="3600" dirty="0" smtClean="0"/>
              <a:t>Commercial </a:t>
            </a:r>
            <a:r>
              <a:rPr lang="en-US" sz="3600" dirty="0"/>
              <a:t>diver certification will cost </a:t>
            </a:r>
            <a:r>
              <a:rPr lang="en-US" sz="3600" dirty="0" smtClean="0"/>
              <a:t>between </a:t>
            </a:r>
            <a:r>
              <a:rPr lang="en-US" sz="3600" dirty="0"/>
              <a:t>$15,000 and $20,000, and will take four to twelve months to </a:t>
            </a:r>
            <a:r>
              <a:rPr lang="en-US" sz="3600" dirty="0" smtClean="0"/>
              <a:t>complete.</a:t>
            </a:r>
          </a:p>
          <a:p>
            <a:r>
              <a:rPr lang="en-US" sz="3600" dirty="0" smtClean="0"/>
              <a:t>Much </a:t>
            </a:r>
            <a:r>
              <a:rPr lang="en-US" sz="3600" dirty="0"/>
              <a:t>of the current demand for commercial diving in the United States is repairing oil </a:t>
            </a:r>
            <a:r>
              <a:rPr lang="en-US" sz="3600" dirty="0" smtClean="0"/>
              <a:t>rigs and </a:t>
            </a:r>
            <a:r>
              <a:rPr lang="en-US" sz="3600" dirty="0"/>
              <a:t>the </a:t>
            </a:r>
            <a:r>
              <a:rPr lang="en-US" sz="3600" dirty="0" smtClean="0"/>
              <a:t>inspection </a:t>
            </a:r>
            <a:r>
              <a:rPr lang="en-US" sz="3600" dirty="0"/>
              <a:t>and repair of bridges, dams and other structures due to floods.</a:t>
            </a:r>
          </a:p>
          <a:p>
            <a:r>
              <a:rPr lang="en-US" sz="3600" dirty="0" smtClean="0"/>
              <a:t>Commercial </a:t>
            </a:r>
            <a:r>
              <a:rPr lang="en-US" sz="3600" dirty="0"/>
              <a:t>diving is </a:t>
            </a:r>
            <a:r>
              <a:rPr lang="en-US" sz="3600" dirty="0" smtClean="0"/>
              <a:t>hard, </a:t>
            </a:r>
            <a:r>
              <a:rPr lang="en-US" sz="3600" dirty="0"/>
              <a:t>physical </a:t>
            </a:r>
            <a:r>
              <a:rPr lang="en-US" sz="3600" dirty="0" smtClean="0"/>
              <a:t>work. </a:t>
            </a:r>
          </a:p>
          <a:p>
            <a:pPr lvl="1"/>
            <a:r>
              <a:rPr lang="en-US" sz="3100" dirty="0" smtClean="0"/>
              <a:t>A </a:t>
            </a:r>
            <a:r>
              <a:rPr lang="en-US" sz="3100" dirty="0"/>
              <a:t>commercial diver </a:t>
            </a:r>
            <a:r>
              <a:rPr lang="en-US" sz="3100" dirty="0" smtClean="0"/>
              <a:t>may be </a:t>
            </a:r>
            <a:r>
              <a:rPr lang="en-US" sz="3100" dirty="0"/>
              <a:t>out at sea working for two to six weeks at a </a:t>
            </a:r>
            <a:r>
              <a:rPr lang="en-US" sz="3100" dirty="0" smtClean="0"/>
              <a:t>time. </a:t>
            </a:r>
          </a:p>
          <a:p>
            <a:pPr lvl="1"/>
            <a:r>
              <a:rPr lang="en-US" sz="3100" dirty="0" smtClean="0"/>
              <a:t>Ten-hour </a:t>
            </a:r>
            <a:r>
              <a:rPr lang="en-US" sz="3100" dirty="0"/>
              <a:t>workdays are also common in the industry</a:t>
            </a:r>
            <a:r>
              <a:rPr lang="en-US" sz="3100" dirty="0" smtClean="0"/>
              <a:t>. </a:t>
            </a:r>
          </a:p>
          <a:p>
            <a:pPr lvl="1"/>
            <a:r>
              <a:rPr lang="en-US" sz="3100" dirty="0" smtClean="0"/>
              <a:t>The </a:t>
            </a:r>
            <a:r>
              <a:rPr lang="en-US" sz="3100" dirty="0"/>
              <a:t>underwater environment is </a:t>
            </a:r>
            <a:r>
              <a:rPr lang="en-US" sz="3100" dirty="0" smtClean="0"/>
              <a:t>often cold </a:t>
            </a:r>
            <a:r>
              <a:rPr lang="en-US" sz="3100" dirty="0"/>
              <a:t>and dark with limited visibility. </a:t>
            </a:r>
            <a:endParaRPr lang="en-US" sz="3100" dirty="0" smtClean="0"/>
          </a:p>
          <a:p>
            <a:pPr lvl="1"/>
            <a:r>
              <a:rPr lang="en-US" sz="3100" dirty="0" smtClean="0"/>
              <a:t>Water </a:t>
            </a:r>
            <a:r>
              <a:rPr lang="en-US" sz="3100" dirty="0"/>
              <a:t>currents can add to the challenging environment. </a:t>
            </a:r>
            <a:endParaRPr lang="en-US" sz="3100" dirty="0" smtClean="0"/>
          </a:p>
          <a:p>
            <a:pPr lvl="1"/>
            <a:r>
              <a:rPr lang="en-US" sz="3100" dirty="0" smtClean="0"/>
              <a:t>The </a:t>
            </a:r>
            <a:r>
              <a:rPr lang="en-US" sz="3100" dirty="0"/>
              <a:t>physical demands placed on your body </a:t>
            </a:r>
            <a:r>
              <a:rPr lang="en-US" sz="3100" dirty="0" smtClean="0"/>
              <a:t>can be extreme </a:t>
            </a:r>
            <a:r>
              <a:rPr lang="en-US" sz="3100" dirty="0"/>
              <a:t>at times</a:t>
            </a:r>
            <a:r>
              <a:rPr lang="en-US" sz="3100" dirty="0" smtClean="0"/>
              <a:t>.</a:t>
            </a:r>
          </a:p>
          <a:p>
            <a:r>
              <a:rPr lang="en-US" sz="3600" dirty="0"/>
              <a:t>Starting annual pay for a commercial diver is in the $40,000 to $60,000 range, including full benefits. Once a diver gains experience and proves himself, the pay can grow to $100,000 to $150,000 a year</a:t>
            </a:r>
            <a:r>
              <a:rPr lang="en-US" sz="3600" dirty="0" smtClean="0"/>
              <a:t>.</a:t>
            </a:r>
            <a:endParaRPr lang="en-US" sz="3600" dirty="0"/>
          </a:p>
        </p:txBody>
      </p:sp>
    </p:spTree>
    <p:extLst>
      <p:ext uri="{BB962C8B-B14F-4D97-AF65-F5344CB8AC3E}">
        <p14:creationId xmlns:p14="http://schemas.microsoft.com/office/powerpoint/2010/main" val="15311571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 Safety Diver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90030" y="1452563"/>
            <a:ext cx="6386315" cy="4275137"/>
          </a:xfrm>
        </p:spPr>
      </p:pic>
    </p:spTree>
    <p:extLst>
      <p:ext uri="{BB962C8B-B14F-4D97-AF65-F5344CB8AC3E}">
        <p14:creationId xmlns:p14="http://schemas.microsoft.com/office/powerpoint/2010/main" val="26636274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8720" y="69490"/>
            <a:ext cx="6719020" cy="763525"/>
          </a:xfrm>
        </p:spPr>
        <p:txBody>
          <a:bodyPr/>
          <a:lstStyle/>
          <a:p>
            <a:r>
              <a:rPr lang="en-US" dirty="0" smtClean="0"/>
              <a:t>Public Safety Diver</a:t>
            </a:r>
            <a:endParaRPr lang="en-US" dirty="0"/>
          </a:p>
        </p:txBody>
      </p:sp>
      <p:sp>
        <p:nvSpPr>
          <p:cNvPr id="3" name="Content Placeholder 2"/>
          <p:cNvSpPr>
            <a:spLocks noGrp="1"/>
          </p:cNvSpPr>
          <p:nvPr>
            <p:ph idx="1"/>
          </p:nvPr>
        </p:nvSpPr>
        <p:spPr>
          <a:xfrm>
            <a:off x="1823310" y="833015"/>
            <a:ext cx="7024430" cy="4886560"/>
          </a:xfrm>
        </p:spPr>
        <p:txBody>
          <a:bodyPr>
            <a:normAutofit fontScale="77500" lnSpcReduction="20000"/>
          </a:bodyPr>
          <a:lstStyle/>
          <a:p>
            <a:r>
              <a:rPr lang="en-US" dirty="0"/>
              <a:t>Public safety </a:t>
            </a:r>
            <a:r>
              <a:rPr lang="en-US" dirty="0" smtClean="0"/>
              <a:t>divers perform </a:t>
            </a:r>
            <a:r>
              <a:rPr lang="en-US" dirty="0"/>
              <a:t>underwater search and rescue operations and investigate and recover evidence from underwater crime scenes</a:t>
            </a:r>
            <a:r>
              <a:rPr lang="en-US" dirty="0" smtClean="0"/>
              <a:t>.</a:t>
            </a:r>
          </a:p>
          <a:p>
            <a:r>
              <a:rPr lang="en-US" dirty="0" smtClean="0"/>
              <a:t>Some </a:t>
            </a:r>
            <a:r>
              <a:rPr lang="en-US" dirty="0"/>
              <a:t>examples of the types of situations that public safety divers may be called upon to handle include:</a:t>
            </a:r>
          </a:p>
          <a:p>
            <a:pPr lvl="1"/>
            <a:r>
              <a:rPr lang="en-US" sz="2300" dirty="0" smtClean="0"/>
              <a:t>Search and rescue operations for drowning victims.</a:t>
            </a:r>
          </a:p>
          <a:p>
            <a:pPr lvl="1"/>
            <a:r>
              <a:rPr lang="en-US" sz="2300" dirty="0" smtClean="0"/>
              <a:t>Recovery of evidence from bodies in criminal investigations.</a:t>
            </a:r>
          </a:p>
          <a:p>
            <a:pPr lvl="1"/>
            <a:r>
              <a:rPr lang="en-US" sz="2300" dirty="0" smtClean="0"/>
              <a:t>Rescue of missing persons.</a:t>
            </a:r>
          </a:p>
          <a:p>
            <a:r>
              <a:rPr lang="en-US" dirty="0" smtClean="0"/>
              <a:t>Most </a:t>
            </a:r>
            <a:r>
              <a:rPr lang="en-US" dirty="0"/>
              <a:t>public security forces have diving units: </a:t>
            </a:r>
            <a:r>
              <a:rPr lang="en-US" dirty="0" smtClean="0"/>
              <a:t>military, police, </a:t>
            </a:r>
            <a:r>
              <a:rPr lang="en-US" dirty="0"/>
              <a:t>firefighters, </a:t>
            </a:r>
            <a:r>
              <a:rPr lang="en-US" dirty="0" smtClean="0"/>
              <a:t>and </a:t>
            </a:r>
            <a:r>
              <a:rPr lang="en-US" dirty="0"/>
              <a:t>emergency medical </a:t>
            </a:r>
            <a:r>
              <a:rPr lang="en-US" dirty="0" smtClean="0"/>
              <a:t>services.</a:t>
            </a:r>
          </a:p>
          <a:p>
            <a:r>
              <a:rPr lang="en-US" dirty="0"/>
              <a:t>To become a public safety diver, you will need to undergo specialized training and certification. This type of diving is dangerous and requires a high level of skill and knowledge. </a:t>
            </a:r>
            <a:endParaRPr lang="en-US" dirty="0" smtClean="0"/>
          </a:p>
          <a:p>
            <a:r>
              <a:rPr lang="en-US" dirty="0" smtClean="0"/>
              <a:t>The </a:t>
            </a:r>
            <a:r>
              <a:rPr lang="en-US" dirty="0"/>
              <a:t>average hourly pay for a Public Safety Diver in the United States is $24.70 an hour.</a:t>
            </a:r>
          </a:p>
          <a:p>
            <a:endParaRPr lang="en-US" dirty="0"/>
          </a:p>
        </p:txBody>
      </p:sp>
    </p:spTree>
    <p:extLst>
      <p:ext uri="{BB962C8B-B14F-4D97-AF65-F5344CB8AC3E}">
        <p14:creationId xmlns:p14="http://schemas.microsoft.com/office/powerpoint/2010/main" val="24383065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Scientific Diver</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4038" y="1700610"/>
            <a:ext cx="6718300" cy="3779043"/>
          </a:xfrm>
        </p:spPr>
      </p:pic>
    </p:spTree>
    <p:extLst>
      <p:ext uri="{BB962C8B-B14F-4D97-AF65-F5344CB8AC3E}">
        <p14:creationId xmlns:p14="http://schemas.microsoft.com/office/powerpoint/2010/main" val="15542469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Scientific Diver</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Biologists, oceanographers, archaeologists, geologists, ecologists, and other scientists rely on scientific diving to gather underwater data for research in their fields.</a:t>
            </a:r>
          </a:p>
          <a:p>
            <a:r>
              <a:rPr lang="en-US" dirty="0" smtClean="0"/>
              <a:t>Most scientific divers use standard recreational scuba gear, some scientific divers also are technical divers or commercial divers with special certifications.</a:t>
            </a:r>
          </a:p>
          <a:p>
            <a:r>
              <a:rPr lang="en-US" dirty="0" smtClean="0"/>
              <a:t>Most scientific divers work for the government, universities, private institutions, or environmental groups.</a:t>
            </a:r>
          </a:p>
          <a:p>
            <a:r>
              <a:rPr lang="en-US" dirty="0" smtClean="0"/>
              <a:t>Often, scientific divers have advanced degrees in their particular field.</a:t>
            </a:r>
          </a:p>
          <a:p>
            <a:r>
              <a:rPr lang="en-US" dirty="0"/>
              <a:t>The average salary for a Scientific Research Diver is $</a:t>
            </a:r>
            <a:r>
              <a:rPr lang="en-US" dirty="0" smtClean="0"/>
              <a:t>87,457 </a:t>
            </a:r>
            <a:r>
              <a:rPr lang="en-US" dirty="0"/>
              <a:t>per year in US.</a:t>
            </a:r>
            <a:endParaRPr lang="en-US" dirty="0"/>
          </a:p>
        </p:txBody>
      </p:sp>
    </p:spTree>
    <p:extLst>
      <p:ext uri="{BB962C8B-B14F-4D97-AF65-F5344CB8AC3E}">
        <p14:creationId xmlns:p14="http://schemas.microsoft.com/office/powerpoint/2010/main" val="32792688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Underwater Photographer</a:t>
            </a:r>
          </a:p>
        </p:txBody>
      </p:sp>
      <p:pic>
        <p:nvPicPr>
          <p:cNvPr id="5" name="Content Placeholder 4"/>
          <p:cNvPicPr>
            <a:picLocks noGrp="1" noChangeAspect="1"/>
          </p:cNvPicPr>
          <p:nvPr>
            <p:ph idx="1"/>
          </p:nvPr>
        </p:nvPicPr>
        <p:blipFill>
          <a:blip r:embed="rId2"/>
          <a:stretch>
            <a:fillRect/>
          </a:stretch>
        </p:blipFill>
        <p:spPr>
          <a:xfrm>
            <a:off x="2333097" y="1452563"/>
            <a:ext cx="5700182" cy="4275137"/>
          </a:xfrm>
          <a:prstGeom prst="rect">
            <a:avLst/>
          </a:prstGeom>
        </p:spPr>
      </p:pic>
    </p:spTree>
    <p:extLst>
      <p:ext uri="{BB962C8B-B14F-4D97-AF65-F5344CB8AC3E}">
        <p14:creationId xmlns:p14="http://schemas.microsoft.com/office/powerpoint/2010/main" val="2481902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Hyperventilation Symptoms</a:t>
            </a:r>
            <a:endParaRPr lang="en-US" dirty="0"/>
          </a:p>
        </p:txBody>
      </p:sp>
      <p:sp>
        <p:nvSpPr>
          <p:cNvPr id="4" name="Content Placeholder 3"/>
          <p:cNvSpPr>
            <a:spLocks noGrp="1"/>
          </p:cNvSpPr>
          <p:nvPr>
            <p:ph idx="1"/>
          </p:nvPr>
        </p:nvSpPr>
        <p:spPr>
          <a:xfrm>
            <a:off x="1823309" y="1451856"/>
            <a:ext cx="7177135" cy="5031244"/>
          </a:xfrm>
        </p:spPr>
        <p:txBody>
          <a:bodyPr>
            <a:normAutofit fontScale="62500" lnSpcReduction="20000"/>
          </a:bodyPr>
          <a:lstStyle/>
          <a:p>
            <a:r>
              <a:rPr lang="en-US" sz="3200" dirty="0" smtClean="0"/>
              <a:t>Hyperventilation is the result of overbreathing – either deliberately or because of panic.</a:t>
            </a:r>
          </a:p>
          <a:p>
            <a:r>
              <a:rPr lang="en-US" sz="3200" dirty="0" smtClean="0"/>
              <a:t>Hyperventilation causes the carbon dioxide level in the blood to decrease. </a:t>
            </a:r>
          </a:p>
          <a:p>
            <a:r>
              <a:rPr lang="en-US" sz="3200" dirty="0"/>
              <a:t>This reduces blood flow to the brain, which may result in the following </a:t>
            </a:r>
            <a:r>
              <a:rPr lang="en-US" sz="3200" dirty="0" smtClean="0"/>
              <a:t>symptoms:</a:t>
            </a:r>
            <a:endParaRPr lang="en-US" sz="3200" dirty="0"/>
          </a:p>
          <a:p>
            <a:pPr lvl="1"/>
            <a:r>
              <a:rPr lang="en-US" dirty="0" smtClean="0"/>
              <a:t>Weakness.</a:t>
            </a:r>
            <a:endParaRPr lang="en-US" dirty="0"/>
          </a:p>
          <a:p>
            <a:pPr lvl="1"/>
            <a:r>
              <a:rPr lang="en-US" dirty="0"/>
              <a:t>Tingling in </a:t>
            </a:r>
            <a:r>
              <a:rPr lang="en-US" dirty="0" smtClean="0"/>
              <a:t>fingers/toes.</a:t>
            </a:r>
            <a:endParaRPr lang="en-US" dirty="0"/>
          </a:p>
          <a:p>
            <a:pPr lvl="1"/>
            <a:r>
              <a:rPr lang="en-US" dirty="0" smtClean="0"/>
              <a:t>Dizziness/lightheadedness.</a:t>
            </a:r>
            <a:endParaRPr lang="en-US" dirty="0"/>
          </a:p>
          <a:p>
            <a:pPr lvl="1"/>
            <a:r>
              <a:rPr lang="en-US" dirty="0" smtClean="0"/>
              <a:t>Confusion.</a:t>
            </a:r>
            <a:endParaRPr lang="en-US" dirty="0"/>
          </a:p>
          <a:p>
            <a:pPr lvl="1"/>
            <a:r>
              <a:rPr lang="en-US" dirty="0" smtClean="0"/>
              <a:t>Agitation.</a:t>
            </a:r>
            <a:endParaRPr lang="en-US" dirty="0"/>
          </a:p>
          <a:p>
            <a:pPr lvl="1"/>
            <a:r>
              <a:rPr lang="en-US" dirty="0"/>
              <a:t>Chest pain or fast and pounding heartbeat.</a:t>
            </a:r>
          </a:p>
          <a:p>
            <a:pPr lvl="1"/>
            <a:r>
              <a:rPr lang="en-US" dirty="0"/>
              <a:t>Dry </a:t>
            </a:r>
            <a:r>
              <a:rPr lang="en-US" dirty="0" smtClean="0"/>
              <a:t>mouth.</a:t>
            </a:r>
            <a:endParaRPr lang="en-US" dirty="0"/>
          </a:p>
          <a:p>
            <a:pPr lvl="1"/>
            <a:r>
              <a:rPr lang="en-US" dirty="0" smtClean="0"/>
              <a:t>Nausea.</a:t>
            </a:r>
            <a:endParaRPr lang="en-US" dirty="0"/>
          </a:p>
          <a:p>
            <a:pPr lvl="1"/>
            <a:r>
              <a:rPr lang="en-US" dirty="0"/>
              <a:t>Feeling as if you can't catch your breath</a:t>
            </a:r>
            <a:r>
              <a:rPr lang="en-US" dirty="0" smtClean="0"/>
              <a:t>.</a:t>
            </a:r>
          </a:p>
          <a:p>
            <a:r>
              <a:rPr lang="en-US" sz="3200" dirty="0" smtClean="0"/>
              <a:t>Reaction to the symptoms causes even greater hyperventilation.</a:t>
            </a:r>
          </a:p>
        </p:txBody>
      </p:sp>
      <p:sp>
        <p:nvSpPr>
          <p:cNvPr id="3" name="Slide Number Placeholder 2"/>
          <p:cNvSpPr>
            <a:spLocks noGrp="1"/>
          </p:cNvSpPr>
          <p:nvPr>
            <p:ph type="sldNum" sz="quarter" idx="12"/>
          </p:nvPr>
        </p:nvSpPr>
        <p:spPr/>
        <p:txBody>
          <a:bodyPr/>
          <a:lstStyle/>
          <a:p>
            <a:fld id="{8C9E1820-E9B2-42D1-9078-7F6EB35AD6D1}" type="slidenum">
              <a:rPr lang="en-US" smtClean="0"/>
              <a:pPr/>
              <a:t>8</a:t>
            </a:fld>
            <a:endParaRPr lang="en-US" dirty="0"/>
          </a:p>
        </p:txBody>
      </p:sp>
    </p:spTree>
    <p:extLst>
      <p:ext uri="{BB962C8B-B14F-4D97-AF65-F5344CB8AC3E}">
        <p14:creationId xmlns:p14="http://schemas.microsoft.com/office/powerpoint/2010/main" val="171097369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8720" y="69490"/>
            <a:ext cx="6719020" cy="763525"/>
          </a:xfrm>
        </p:spPr>
        <p:txBody>
          <a:bodyPr/>
          <a:lstStyle/>
          <a:p>
            <a:r>
              <a:rPr lang="en-US" dirty="0" smtClean="0"/>
              <a:t>Underwater Photographer</a:t>
            </a:r>
            <a:endParaRPr lang="en-US" dirty="0"/>
          </a:p>
        </p:txBody>
      </p:sp>
      <p:sp>
        <p:nvSpPr>
          <p:cNvPr id="3" name="Content Placeholder 2"/>
          <p:cNvSpPr>
            <a:spLocks noGrp="1"/>
          </p:cNvSpPr>
          <p:nvPr>
            <p:ph idx="1"/>
          </p:nvPr>
        </p:nvSpPr>
        <p:spPr>
          <a:xfrm>
            <a:off x="1823310" y="833015"/>
            <a:ext cx="7024430" cy="5497380"/>
          </a:xfrm>
        </p:spPr>
        <p:txBody>
          <a:bodyPr>
            <a:normAutofit fontScale="77500" lnSpcReduction="20000"/>
          </a:bodyPr>
          <a:lstStyle/>
          <a:p>
            <a:r>
              <a:rPr lang="en-US" dirty="0" smtClean="0"/>
              <a:t>An </a:t>
            </a:r>
            <a:r>
              <a:rPr lang="en-US" dirty="0"/>
              <a:t>individual </a:t>
            </a:r>
            <a:r>
              <a:rPr lang="en-US" dirty="0" smtClean="0"/>
              <a:t>needs to </a:t>
            </a:r>
            <a:r>
              <a:rPr lang="en-US" dirty="0"/>
              <a:t>have </a:t>
            </a:r>
            <a:r>
              <a:rPr lang="en-US" dirty="0" smtClean="0"/>
              <a:t>the experience of being </a:t>
            </a:r>
            <a:r>
              <a:rPr lang="en-US" dirty="0"/>
              <a:t>a professional photographer before embarking on this profession.</a:t>
            </a:r>
          </a:p>
          <a:p>
            <a:r>
              <a:rPr lang="en-US" dirty="0" smtClean="0"/>
              <a:t>Diving certification is also required.</a:t>
            </a:r>
            <a:endParaRPr lang="en-US" dirty="0"/>
          </a:p>
          <a:p>
            <a:r>
              <a:rPr lang="en-US" dirty="0" smtClean="0"/>
              <a:t>Most </a:t>
            </a:r>
            <a:r>
              <a:rPr lang="en-US" dirty="0"/>
              <a:t>underwater photographers work as freelancers for magazines, publications, and television. </a:t>
            </a:r>
            <a:endParaRPr lang="en-US" dirty="0" smtClean="0"/>
          </a:p>
          <a:p>
            <a:pPr lvl="1"/>
            <a:r>
              <a:rPr lang="en-US" sz="2300" dirty="0" smtClean="0"/>
              <a:t>Many </a:t>
            </a:r>
            <a:r>
              <a:rPr lang="en-US" sz="2300" dirty="0"/>
              <a:t>international magazines and channels are continually searching for rising talents.</a:t>
            </a:r>
          </a:p>
          <a:p>
            <a:pPr lvl="1"/>
            <a:r>
              <a:rPr lang="en-US" sz="2300" dirty="0" smtClean="0"/>
              <a:t>Start </a:t>
            </a:r>
            <a:r>
              <a:rPr lang="en-US" sz="2300" dirty="0"/>
              <a:t>your career by selling your photos to smaller magazines </a:t>
            </a:r>
            <a:r>
              <a:rPr lang="en-US" sz="2300" dirty="0" smtClean="0"/>
              <a:t>to gain experience </a:t>
            </a:r>
            <a:r>
              <a:rPr lang="en-US" sz="2300" dirty="0"/>
              <a:t>and get better.</a:t>
            </a:r>
          </a:p>
          <a:p>
            <a:pPr lvl="1"/>
            <a:r>
              <a:rPr lang="en-US" sz="2300" dirty="0" smtClean="0"/>
              <a:t>As </a:t>
            </a:r>
            <a:r>
              <a:rPr lang="en-US" sz="2300" dirty="0"/>
              <a:t>you get better, you can get hired as a staff photographer for major publications like Sports Diver or SCUBA or join networks like Animal Planet, Discovery Channel, etc</a:t>
            </a:r>
            <a:r>
              <a:rPr lang="en-US" sz="2300" dirty="0" smtClean="0"/>
              <a:t>.</a:t>
            </a:r>
          </a:p>
          <a:p>
            <a:r>
              <a:rPr lang="en-US" dirty="0" smtClean="0"/>
              <a:t>The </a:t>
            </a:r>
            <a:r>
              <a:rPr lang="en-US" dirty="0"/>
              <a:t>average pay package for scuba diving photographers </a:t>
            </a:r>
            <a:r>
              <a:rPr lang="en-US" dirty="0" smtClean="0"/>
              <a:t>is around $35,000.</a:t>
            </a:r>
            <a:endParaRPr lang="en-US" dirty="0"/>
          </a:p>
          <a:p>
            <a:r>
              <a:rPr lang="en-US" dirty="0" smtClean="0"/>
              <a:t>There </a:t>
            </a:r>
            <a:r>
              <a:rPr lang="en-US" dirty="0"/>
              <a:t>is no solid job for most underwater </a:t>
            </a:r>
            <a:r>
              <a:rPr lang="en-US" dirty="0" smtClean="0"/>
              <a:t>photographers and </a:t>
            </a:r>
            <a:r>
              <a:rPr lang="en-US" dirty="0"/>
              <a:t>the pay is mostly based on your commercial success and skills.</a:t>
            </a:r>
          </a:p>
          <a:p>
            <a:endParaRPr lang="en-US" dirty="0"/>
          </a:p>
          <a:p>
            <a:endParaRPr lang="en-US" dirty="0"/>
          </a:p>
        </p:txBody>
      </p:sp>
    </p:spTree>
    <p:extLst>
      <p:ext uri="{BB962C8B-B14F-4D97-AF65-F5344CB8AC3E}">
        <p14:creationId xmlns:p14="http://schemas.microsoft.com/office/powerpoint/2010/main" val="26586675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ROV Pilot</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5619" y="1452563"/>
            <a:ext cx="4275137" cy="4275137"/>
          </a:xfrm>
        </p:spPr>
      </p:pic>
    </p:spTree>
    <p:extLst>
      <p:ext uri="{BB962C8B-B14F-4D97-AF65-F5344CB8AC3E}">
        <p14:creationId xmlns:p14="http://schemas.microsoft.com/office/powerpoint/2010/main" val="32060833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8720" y="69490"/>
            <a:ext cx="6719020" cy="763525"/>
          </a:xfrm>
        </p:spPr>
        <p:txBody>
          <a:bodyPr/>
          <a:lstStyle/>
          <a:p>
            <a:r>
              <a:rPr lang="en-US" dirty="0" smtClean="0"/>
              <a:t>ROV Pilot</a:t>
            </a:r>
            <a:endParaRPr lang="en-US" dirty="0"/>
          </a:p>
        </p:txBody>
      </p:sp>
      <p:sp>
        <p:nvSpPr>
          <p:cNvPr id="3" name="Content Placeholder 2"/>
          <p:cNvSpPr>
            <a:spLocks noGrp="1"/>
          </p:cNvSpPr>
          <p:nvPr>
            <p:ph idx="1"/>
          </p:nvPr>
        </p:nvSpPr>
        <p:spPr>
          <a:xfrm>
            <a:off x="1823309" y="833015"/>
            <a:ext cx="7177135" cy="5955495"/>
          </a:xfrm>
        </p:spPr>
        <p:txBody>
          <a:bodyPr>
            <a:normAutofit fontScale="62500" lnSpcReduction="20000"/>
          </a:bodyPr>
          <a:lstStyle/>
          <a:p>
            <a:r>
              <a:rPr lang="en-US" sz="3200" dirty="0"/>
              <a:t>ROV pilots </a:t>
            </a:r>
            <a:r>
              <a:rPr lang="en-US" sz="3200" dirty="0" smtClean="0"/>
              <a:t>maintain and control the remotely operated vehicles (ROVs) used to explore the seafloor and water column. </a:t>
            </a:r>
          </a:p>
          <a:p>
            <a:pPr lvl="1"/>
            <a:r>
              <a:rPr lang="en-US" dirty="0" smtClean="0"/>
              <a:t>They </a:t>
            </a:r>
            <a:r>
              <a:rPr lang="en-US" dirty="0"/>
              <a:t>ensure the </a:t>
            </a:r>
            <a:r>
              <a:rPr lang="en-US" dirty="0" smtClean="0"/>
              <a:t>robots are </a:t>
            </a:r>
            <a:r>
              <a:rPr lang="en-US" dirty="0"/>
              <a:t>ready for the science team to complete their goals</a:t>
            </a:r>
            <a:r>
              <a:rPr lang="en-US" dirty="0" smtClean="0"/>
              <a:t>.</a:t>
            </a:r>
          </a:p>
          <a:p>
            <a:pPr lvl="1"/>
            <a:r>
              <a:rPr lang="en-US" dirty="0"/>
              <a:t>When the ROVs are deployed to the seafloor, pilots “fly” the </a:t>
            </a:r>
            <a:r>
              <a:rPr lang="en-US" dirty="0" smtClean="0"/>
              <a:t>vehicles.</a:t>
            </a:r>
          </a:p>
          <a:p>
            <a:r>
              <a:rPr lang="en-US" sz="3200" dirty="0"/>
              <a:t>ROV pilot technicians generally work on offshore vessels, platforms, rigs and marine laboratories, with some stationed in coastal facilities. </a:t>
            </a:r>
            <a:endParaRPr lang="en-US" sz="3200" dirty="0" smtClean="0"/>
          </a:p>
          <a:p>
            <a:pPr lvl="1"/>
            <a:r>
              <a:rPr lang="en-US" dirty="0" smtClean="0"/>
              <a:t>ROV pilots work </a:t>
            </a:r>
            <a:r>
              <a:rPr lang="en-US" dirty="0"/>
              <a:t>long </a:t>
            </a:r>
            <a:r>
              <a:rPr lang="en-US" dirty="0" smtClean="0"/>
              <a:t>hours with shifts that can </a:t>
            </a:r>
            <a:r>
              <a:rPr lang="en-US" dirty="0"/>
              <a:t>last up to 12 hours. </a:t>
            </a:r>
            <a:endParaRPr lang="en-US" dirty="0" smtClean="0"/>
          </a:p>
          <a:p>
            <a:pPr lvl="1"/>
            <a:r>
              <a:rPr lang="en-US" dirty="0" smtClean="0"/>
              <a:t>Jobs </a:t>
            </a:r>
            <a:r>
              <a:rPr lang="en-US" dirty="0"/>
              <a:t>typically take weeks to a month out at sea</a:t>
            </a:r>
            <a:r>
              <a:rPr lang="en-US" dirty="0" smtClean="0"/>
              <a:t>.</a:t>
            </a:r>
          </a:p>
          <a:p>
            <a:r>
              <a:rPr lang="en-US" sz="3200" dirty="0" smtClean="0"/>
              <a:t>ROV </a:t>
            </a:r>
            <a:r>
              <a:rPr lang="en-US" sz="3200" dirty="0"/>
              <a:t>pilot technicians </a:t>
            </a:r>
            <a:r>
              <a:rPr lang="en-US" sz="3200" dirty="0" smtClean="0"/>
              <a:t>often </a:t>
            </a:r>
            <a:r>
              <a:rPr lang="en-US" sz="3200" dirty="0"/>
              <a:t>work alongside people of various nationalities. </a:t>
            </a:r>
            <a:endParaRPr lang="en-US" sz="3200" dirty="0" smtClean="0"/>
          </a:p>
          <a:p>
            <a:pPr lvl="1"/>
            <a:r>
              <a:rPr lang="en-US" dirty="0" smtClean="0"/>
              <a:t>Courtesy </a:t>
            </a:r>
            <a:r>
              <a:rPr lang="en-US" dirty="0"/>
              <a:t>toward different cultures and personalities </a:t>
            </a:r>
            <a:r>
              <a:rPr lang="en-US" dirty="0" smtClean="0"/>
              <a:t>is necessary.</a:t>
            </a:r>
            <a:endParaRPr lang="en-US" dirty="0"/>
          </a:p>
          <a:p>
            <a:r>
              <a:rPr lang="en-US" sz="3200" dirty="0" smtClean="0"/>
              <a:t>ROV </a:t>
            </a:r>
            <a:r>
              <a:rPr lang="en-US" sz="3200" dirty="0"/>
              <a:t>pilots have </a:t>
            </a:r>
            <a:r>
              <a:rPr lang="en-US" sz="3200" dirty="0" smtClean="0"/>
              <a:t>advanced degrees </a:t>
            </a:r>
            <a:r>
              <a:rPr lang="en-US" sz="3200" dirty="0"/>
              <a:t>and certifications in many fields including ocean engineering, mechanical engineering, electrical </a:t>
            </a:r>
            <a:r>
              <a:rPr lang="en-US" sz="3200" dirty="0" smtClean="0"/>
              <a:t>engineering, </a:t>
            </a:r>
            <a:r>
              <a:rPr lang="en-US" sz="3200" dirty="0"/>
              <a:t>biology, and computer sciences</a:t>
            </a:r>
            <a:r>
              <a:rPr lang="en-US" sz="3200" dirty="0" smtClean="0"/>
              <a:t>.</a:t>
            </a:r>
          </a:p>
          <a:p>
            <a:r>
              <a:rPr lang="en-US" sz="3200" dirty="0" smtClean="0"/>
              <a:t>The </a:t>
            </a:r>
            <a:r>
              <a:rPr lang="en-US" sz="3200" dirty="0"/>
              <a:t>ROV pilot salary ranges from $91,920 to over $110,020 to </a:t>
            </a:r>
            <a:r>
              <a:rPr lang="en-US" sz="3200" dirty="0" smtClean="0"/>
              <a:t>start.</a:t>
            </a:r>
            <a:endParaRPr lang="en-US" sz="3200" dirty="0"/>
          </a:p>
          <a:p>
            <a:endParaRPr lang="en-US" dirty="0"/>
          </a:p>
          <a:p>
            <a:endParaRPr lang="en-US" dirty="0"/>
          </a:p>
        </p:txBody>
      </p:sp>
    </p:spTree>
    <p:extLst>
      <p:ext uri="{BB962C8B-B14F-4D97-AF65-F5344CB8AC3E}">
        <p14:creationId xmlns:p14="http://schemas.microsoft.com/office/powerpoint/2010/main" val="22500802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Military Diver</a:t>
            </a:r>
          </a:p>
        </p:txBody>
      </p:sp>
      <p:pic>
        <p:nvPicPr>
          <p:cNvPr id="5" name="Content Placeholder 4"/>
          <p:cNvPicPr>
            <a:picLocks noGrp="1" noChangeAspect="1"/>
          </p:cNvPicPr>
          <p:nvPr>
            <p:ph idx="1"/>
          </p:nvPr>
        </p:nvPicPr>
        <p:blipFill>
          <a:blip r:embed="rId2"/>
          <a:stretch>
            <a:fillRect/>
          </a:stretch>
        </p:blipFill>
        <p:spPr>
          <a:xfrm>
            <a:off x="2333097" y="1452563"/>
            <a:ext cx="5700182" cy="4275137"/>
          </a:xfrm>
          <a:prstGeom prst="rect">
            <a:avLst/>
          </a:prstGeom>
        </p:spPr>
      </p:pic>
    </p:spTree>
    <p:extLst>
      <p:ext uri="{BB962C8B-B14F-4D97-AF65-F5344CB8AC3E}">
        <p14:creationId xmlns:p14="http://schemas.microsoft.com/office/powerpoint/2010/main" val="81080199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8720" y="69490"/>
            <a:ext cx="6719020" cy="763525"/>
          </a:xfrm>
        </p:spPr>
        <p:txBody>
          <a:bodyPr/>
          <a:lstStyle/>
          <a:p>
            <a:r>
              <a:rPr lang="en-US" dirty="0" smtClean="0"/>
              <a:t>Military Diver</a:t>
            </a:r>
            <a:endParaRPr lang="en-US" dirty="0"/>
          </a:p>
        </p:txBody>
      </p:sp>
      <p:sp>
        <p:nvSpPr>
          <p:cNvPr id="3" name="Content Placeholder 2"/>
          <p:cNvSpPr>
            <a:spLocks noGrp="1"/>
          </p:cNvSpPr>
          <p:nvPr>
            <p:ph idx="1"/>
          </p:nvPr>
        </p:nvSpPr>
        <p:spPr>
          <a:xfrm>
            <a:off x="1823309" y="833015"/>
            <a:ext cx="7177135" cy="5802790"/>
          </a:xfrm>
        </p:spPr>
        <p:txBody>
          <a:bodyPr>
            <a:normAutofit fontScale="62500" lnSpcReduction="20000"/>
          </a:bodyPr>
          <a:lstStyle/>
          <a:p>
            <a:r>
              <a:rPr lang="en-US" sz="3200" dirty="0" smtClean="0"/>
              <a:t>There </a:t>
            </a:r>
            <a:r>
              <a:rPr lang="en-US" sz="3200" dirty="0"/>
              <a:t>are multiple careers </a:t>
            </a:r>
            <a:r>
              <a:rPr lang="en-US" sz="3200" dirty="0" smtClean="0"/>
              <a:t>in the military where </a:t>
            </a:r>
            <a:r>
              <a:rPr lang="en-US" sz="3200" dirty="0"/>
              <a:t>diving is </a:t>
            </a:r>
            <a:r>
              <a:rPr lang="en-US" sz="3200" dirty="0" smtClean="0"/>
              <a:t>a necessary skill.</a:t>
            </a:r>
          </a:p>
          <a:p>
            <a:r>
              <a:rPr lang="en-US" sz="3200" dirty="0" smtClean="0"/>
              <a:t>Military rescue divers, such as those in the U.S. Coast Guard, train to aid mariners, trapped submariners, and downed pilots.</a:t>
            </a:r>
            <a:endParaRPr lang="en-US" sz="3200" dirty="0"/>
          </a:p>
          <a:p>
            <a:r>
              <a:rPr lang="en-US" sz="3200" dirty="0"/>
              <a:t>Special forces like the Navy SEALs </a:t>
            </a:r>
            <a:r>
              <a:rPr lang="en-US" sz="3200" dirty="0" smtClean="0"/>
              <a:t>are </a:t>
            </a:r>
            <a:r>
              <a:rPr lang="en-US" sz="3200" dirty="0"/>
              <a:t>the most famous. </a:t>
            </a:r>
            <a:endParaRPr lang="en-US" sz="3200" dirty="0" smtClean="0"/>
          </a:p>
          <a:p>
            <a:pPr lvl="1"/>
            <a:r>
              <a:rPr lang="en-US" dirty="0" smtClean="0"/>
              <a:t>They </a:t>
            </a:r>
            <a:r>
              <a:rPr lang="en-US" dirty="0"/>
              <a:t>use diving to get to and from their targets and conduct underwater surveillance, espionage, and sabotage</a:t>
            </a:r>
            <a:r>
              <a:rPr lang="en-US" dirty="0" smtClean="0"/>
              <a:t>.</a:t>
            </a:r>
            <a:endParaRPr lang="en-US" dirty="0"/>
          </a:p>
          <a:p>
            <a:r>
              <a:rPr lang="en-US" sz="3200" dirty="0"/>
              <a:t>Most ships have </a:t>
            </a:r>
            <a:r>
              <a:rPr lang="en-US" sz="3200" dirty="0" smtClean="0"/>
              <a:t>divers </a:t>
            </a:r>
            <a:r>
              <a:rPr lang="en-US" sz="3200" dirty="0"/>
              <a:t>whose main job is to work on the vessel below the waterline. </a:t>
            </a:r>
            <a:endParaRPr lang="en-US" sz="3200" dirty="0" smtClean="0"/>
          </a:p>
          <a:p>
            <a:r>
              <a:rPr lang="en-US" sz="3200" dirty="0" smtClean="0"/>
              <a:t>There </a:t>
            </a:r>
            <a:r>
              <a:rPr lang="en-US" sz="3200" dirty="0"/>
              <a:t>are underwater Explosive Ordinance Disposal specialists.</a:t>
            </a:r>
          </a:p>
          <a:p>
            <a:r>
              <a:rPr lang="en-US" sz="3200" dirty="0" smtClean="0"/>
              <a:t>The </a:t>
            </a:r>
            <a:r>
              <a:rPr lang="en-US" sz="3200" dirty="0"/>
              <a:t>military also has a branch of diving virtually identical to commercial diving. </a:t>
            </a:r>
            <a:endParaRPr lang="en-US" sz="3200" dirty="0" smtClean="0"/>
          </a:p>
          <a:p>
            <a:pPr lvl="1"/>
            <a:r>
              <a:rPr lang="en-US" dirty="0" smtClean="0"/>
              <a:t>These </a:t>
            </a:r>
            <a:r>
              <a:rPr lang="en-US" dirty="0"/>
              <a:t>professionals are tasked with everything from repairing military facilities to raising lost items of the seabed utilizing many of the same techniques used by commercial dive operators.</a:t>
            </a:r>
          </a:p>
          <a:p>
            <a:pPr lvl="1"/>
            <a:r>
              <a:rPr lang="en-US" dirty="0"/>
              <a:t>Many commercial divers come from the military since joining and serving means they can receive their training for free.</a:t>
            </a:r>
          </a:p>
          <a:p>
            <a:r>
              <a:rPr lang="en-US" sz="3200" dirty="0"/>
              <a:t>No college degree is required to apply for a position as </a:t>
            </a:r>
            <a:r>
              <a:rPr lang="en-US" sz="3200" dirty="0" smtClean="0"/>
              <a:t>a Navy </a:t>
            </a:r>
            <a:r>
              <a:rPr lang="en-US" sz="3200" dirty="0"/>
              <a:t>Diver. However, a high degree of difficulty should be expected. Training is tough and ongoing.</a:t>
            </a:r>
            <a:endParaRPr lang="en-US" sz="3200" dirty="0"/>
          </a:p>
        </p:txBody>
      </p:sp>
    </p:spTree>
    <p:extLst>
      <p:ext uri="{BB962C8B-B14F-4D97-AF65-F5344CB8AC3E}">
        <p14:creationId xmlns:p14="http://schemas.microsoft.com/office/powerpoint/2010/main" val="9682257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Hyperventilation: Treatment</a:t>
            </a:r>
            <a:endParaRPr lang="en-US" dirty="0"/>
          </a:p>
        </p:txBody>
      </p:sp>
      <p:sp>
        <p:nvSpPr>
          <p:cNvPr id="4" name="Content Placeholder 3"/>
          <p:cNvSpPr>
            <a:spLocks noGrp="1"/>
          </p:cNvSpPr>
          <p:nvPr>
            <p:ph idx="1"/>
          </p:nvPr>
        </p:nvSpPr>
        <p:spPr>
          <a:xfrm>
            <a:off x="1823309" y="1308055"/>
            <a:ext cx="4275740" cy="2741455"/>
          </a:xfrm>
        </p:spPr>
        <p:txBody>
          <a:bodyPr>
            <a:normAutofit fontScale="77500" lnSpcReduction="20000"/>
          </a:bodyPr>
          <a:lstStyle/>
          <a:p>
            <a:r>
              <a:rPr lang="en-US" dirty="0" smtClean="0"/>
              <a:t>Calm the person down by identifying the source of anxiety and addressing it. </a:t>
            </a:r>
          </a:p>
          <a:p>
            <a:pPr lvl="1"/>
            <a:r>
              <a:rPr lang="en-US" dirty="0" smtClean="0"/>
              <a:t>Hyperventilation is often triggered in wilderness settings by a fear of heights, equipment failures, or by a minor injury that causes anxiety.</a:t>
            </a:r>
          </a:p>
        </p:txBody>
      </p:sp>
      <p:sp>
        <p:nvSpPr>
          <p:cNvPr id="3" name="Slide Number Placeholder 2"/>
          <p:cNvSpPr>
            <a:spLocks noGrp="1"/>
          </p:cNvSpPr>
          <p:nvPr>
            <p:ph type="sldNum" sz="quarter" idx="12"/>
          </p:nvPr>
        </p:nvSpPr>
        <p:spPr/>
        <p:txBody>
          <a:bodyPr/>
          <a:lstStyle/>
          <a:p>
            <a:fld id="{8C9E1820-E9B2-42D1-9078-7F6EB35AD6D1}" type="slidenum">
              <a:rPr lang="en-US" smtClean="0"/>
              <a:pPr/>
              <a:t>9</a:t>
            </a:fld>
            <a:endParaRPr lang="en-US" dirty="0"/>
          </a:p>
        </p:txBody>
      </p:sp>
      <p:pic>
        <p:nvPicPr>
          <p:cNvPr id="8" name="Content Placeholder 7"/>
          <p:cNvPicPr>
            <a:picLocks noGrp="1" noChangeAspect="1"/>
          </p:cNvPicPr>
          <p:nvPr>
            <p:ph sz="half" idx="4294967295"/>
          </p:nvPr>
        </p:nvPicPr>
        <p:blipFill rotWithShape="1">
          <a:blip r:embed="rId2" cstate="print">
            <a:extLst>
              <a:ext uri="{28A0092B-C50C-407E-A947-70E740481C1C}">
                <a14:useLocalDpi xmlns:a14="http://schemas.microsoft.com/office/drawing/2010/main" val="0"/>
              </a:ext>
            </a:extLst>
          </a:blip>
          <a:srcRect l="9482"/>
          <a:stretch/>
        </p:blipFill>
        <p:spPr>
          <a:xfrm>
            <a:off x="6099049" y="1325427"/>
            <a:ext cx="2743365" cy="2451478"/>
          </a:xfrm>
          <a:prstGeom prst="rect">
            <a:avLst/>
          </a:prstGeom>
        </p:spPr>
      </p:pic>
      <p:sp>
        <p:nvSpPr>
          <p:cNvPr id="7" name="Content Placeholder 3"/>
          <p:cNvSpPr txBox="1">
            <a:spLocks/>
          </p:cNvSpPr>
          <p:nvPr/>
        </p:nvSpPr>
        <p:spPr>
          <a:xfrm>
            <a:off x="1823310" y="3842629"/>
            <a:ext cx="7019104" cy="2513721"/>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If a diver shows signs of panic at any time, bring that person back into the boat or onto shore.</a:t>
            </a:r>
          </a:p>
          <a:p>
            <a:r>
              <a:rPr lang="en-US" dirty="0" smtClean="0"/>
              <a:t>Calm the person and encourage slow breathing.</a:t>
            </a:r>
          </a:p>
          <a:p>
            <a:r>
              <a:rPr lang="en-US" dirty="0"/>
              <a:t>Have the person breath into a </a:t>
            </a:r>
            <a:r>
              <a:rPr lang="en-US" dirty="0" smtClean="0"/>
              <a:t>bag</a:t>
            </a:r>
            <a:r>
              <a:rPr lang="en-US" dirty="0"/>
              <a:t>, covering both the nose and mouth with the bag. This will increase the amount of carbon dioxide in the blood</a:t>
            </a:r>
            <a:r>
              <a:rPr lang="en-US" dirty="0" smtClean="0"/>
              <a:t>.</a:t>
            </a:r>
          </a:p>
          <a:p>
            <a:r>
              <a:rPr lang="en-US" dirty="0" smtClean="0"/>
              <a:t>Before resuming any activity, find out and resolve the cause of the panic.</a:t>
            </a:r>
            <a:endParaRPr lang="en-US" dirty="0"/>
          </a:p>
        </p:txBody>
      </p:sp>
    </p:spTree>
    <p:extLst>
      <p:ext uri="{BB962C8B-B14F-4D97-AF65-F5344CB8AC3E}">
        <p14:creationId xmlns:p14="http://schemas.microsoft.com/office/powerpoint/2010/main" val="67149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5370</Words>
  <Application>Microsoft Office PowerPoint</Application>
  <PresentationFormat>On-screen Show (4:3)</PresentationFormat>
  <Paragraphs>458</Paragraphs>
  <Slides>84</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84</vt:i4>
      </vt:variant>
    </vt:vector>
  </HeadingPairs>
  <TitlesOfParts>
    <vt:vector size="89" baseType="lpstr">
      <vt:lpstr>Arial</vt:lpstr>
      <vt:lpstr>Calibri</vt:lpstr>
      <vt:lpstr>Calibri Light</vt:lpstr>
      <vt:lpstr>Office Theme</vt:lpstr>
      <vt:lpstr>Custom Design</vt:lpstr>
      <vt:lpstr>Scuba Diving  Merit Badge</vt:lpstr>
      <vt:lpstr>Scuba Diving Merit  Badge Requirements</vt:lpstr>
      <vt:lpstr>Scuba Diving Merit  Badge Requirements</vt:lpstr>
      <vt:lpstr>Requirement 1a</vt:lpstr>
      <vt:lpstr>Hypothermia</vt:lpstr>
      <vt:lpstr>First Aid for Hypothermia</vt:lpstr>
      <vt:lpstr>Hyperventilation</vt:lpstr>
      <vt:lpstr>Hyperventilation Symptoms</vt:lpstr>
      <vt:lpstr>Hyperventilation: Treatment</vt:lpstr>
      <vt:lpstr>Squeezes</vt:lpstr>
      <vt:lpstr>Squeezes</vt:lpstr>
      <vt:lpstr>Decompression Illness</vt:lpstr>
      <vt:lpstr>Decompression Illness</vt:lpstr>
      <vt:lpstr>Decompression Illness</vt:lpstr>
      <vt:lpstr>Emergency Hyperbaric Chamber</vt:lpstr>
      <vt:lpstr>Nitrogen Narcosis</vt:lpstr>
      <vt:lpstr>Motion Sickness</vt:lpstr>
      <vt:lpstr>Motion Sickness</vt:lpstr>
      <vt:lpstr>Fatigue and Overexertion</vt:lpstr>
      <vt:lpstr>Sunburns</vt:lpstr>
      <vt:lpstr>Sunburns</vt:lpstr>
      <vt:lpstr>Heat Emergencies</vt:lpstr>
      <vt:lpstr>Heat Exhaustion Symptoms</vt:lpstr>
      <vt:lpstr>First Aid for Heat Exhaustion</vt:lpstr>
      <vt:lpstr>PowerPoint Presentation</vt:lpstr>
      <vt:lpstr>First Aid for Heat Stroke</vt:lpstr>
      <vt:lpstr>Dehydration</vt:lpstr>
      <vt:lpstr>Injuries Caused by Aquatic Life</vt:lpstr>
      <vt:lpstr>Injuries Caused by Aquatic Life</vt:lpstr>
      <vt:lpstr>Cuts and Scrapes</vt:lpstr>
      <vt:lpstr>Treatment for Cuts and Scrapes</vt:lpstr>
      <vt:lpstr>Common Mistakes in Treating Cuts and Scrapes</vt:lpstr>
      <vt:lpstr>Requirement 1b</vt:lpstr>
      <vt:lpstr>Cardiac Emergencies and CPR</vt:lpstr>
      <vt:lpstr>CPR Protocols</vt:lpstr>
      <vt:lpstr>New CPR Protocols</vt:lpstr>
      <vt:lpstr>CPR Technique</vt:lpstr>
      <vt:lpstr>CPR Technique</vt:lpstr>
      <vt:lpstr>CPR Technique</vt:lpstr>
      <vt:lpstr>Rescue Breathing</vt:lpstr>
      <vt:lpstr>Give 30 compressions  at a speed of 100  per  minute</vt:lpstr>
      <vt:lpstr>Not Sure About Rescue Breathing?</vt:lpstr>
      <vt:lpstr>Check Airway</vt:lpstr>
      <vt:lpstr>Continue CPR until…</vt:lpstr>
      <vt:lpstr>What Happens if I Don’t Remember?</vt:lpstr>
      <vt:lpstr>Requirement 2</vt:lpstr>
      <vt:lpstr>Requirement 3</vt:lpstr>
      <vt:lpstr>BSA Scuba Diver’s Code</vt:lpstr>
      <vt:lpstr>BSA Scuba Diver’s Code</vt:lpstr>
      <vt:lpstr>Requirement 4</vt:lpstr>
      <vt:lpstr>Requirement 5</vt:lpstr>
      <vt:lpstr>Aquatic Ecosystems</vt:lpstr>
      <vt:lpstr>PowerPoint Presentation</vt:lpstr>
      <vt:lpstr>PowerPoint Presentation</vt:lpstr>
      <vt:lpstr>Marine (Saltwater) Ecosystems</vt:lpstr>
      <vt:lpstr>Coral Reef Ecosystem</vt:lpstr>
      <vt:lpstr>Distribution of Tropical Coral Reefs</vt:lpstr>
      <vt:lpstr>Marine (Saltwater) Ecosystems</vt:lpstr>
      <vt:lpstr>Temperate Kelp Forests</vt:lpstr>
      <vt:lpstr>Distribution of Kelp Forests</vt:lpstr>
      <vt:lpstr>Freshwater Ecosystems</vt:lpstr>
      <vt:lpstr>Zones of Lakes and Ponds</vt:lpstr>
      <vt:lpstr>Freshwater Ecosystems</vt:lpstr>
      <vt:lpstr>Thermal Stratification of Lakes</vt:lpstr>
      <vt:lpstr>Freshwater Ecosystems</vt:lpstr>
      <vt:lpstr>Riverscape</vt:lpstr>
      <vt:lpstr>Rainbow River Drift Dive, Florida</vt:lpstr>
      <vt:lpstr>Scuba Diving in Fresh vs Saltwater</vt:lpstr>
      <vt:lpstr>Scuba Diving in Fresh vs Saltwater</vt:lpstr>
      <vt:lpstr>Requirement 6</vt:lpstr>
      <vt:lpstr>Recreational Scuba Instructor</vt:lpstr>
      <vt:lpstr>Recreational Scuba Instructor</vt:lpstr>
      <vt:lpstr>Commercial Diver</vt:lpstr>
      <vt:lpstr>Commercial Diver</vt:lpstr>
      <vt:lpstr>Public Safety Diver</vt:lpstr>
      <vt:lpstr>Public Safety Diver</vt:lpstr>
      <vt:lpstr>Scientific Diver</vt:lpstr>
      <vt:lpstr>Scientific Diver</vt:lpstr>
      <vt:lpstr>Underwater Photographer</vt:lpstr>
      <vt:lpstr>Underwater Photographer</vt:lpstr>
      <vt:lpstr>ROV Pilot</vt:lpstr>
      <vt:lpstr>ROV Pilot</vt:lpstr>
      <vt:lpstr>Military Diver</vt:lpstr>
      <vt:lpstr>Military Diver</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2015-02-05T18:26:51Z</dcterms:created>
  <dcterms:modified xsi:type="dcterms:W3CDTF">2024-01-05T23:30:33Z</dcterms:modified>
</cp:coreProperties>
</file>